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2"/>
  </p:notesMasterIdLst>
  <p:sldIdLst>
    <p:sldId id="256" r:id="rId2"/>
    <p:sldId id="260" r:id="rId3"/>
    <p:sldId id="266" r:id="rId4"/>
    <p:sldId id="268" r:id="rId5"/>
    <p:sldId id="267" r:id="rId6"/>
    <p:sldId id="261" r:id="rId7"/>
    <p:sldId id="262" r:id="rId8"/>
    <p:sldId id="263" r:id="rId9"/>
    <p:sldId id="265" r:id="rId10"/>
    <p:sldId id="258" r:id="rId11"/>
  </p:sldIdLst>
  <p:sldSz cx="12192000" cy="6858000"/>
  <p:notesSz cx="68072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rgbClr val="000000"/>
        </a:solidFill>
        <a:latin typeface="Arial" panose="020B0604020202020204" pitchFamily="34" charset="0"/>
        <a:ea typeface="ヒラギノ角ゴ ProN W3"/>
        <a:cs typeface="ヒラギノ角ゴ ProN W3"/>
        <a:sym typeface="Arial" panose="020B0604020202020204" pitchFamily="34" charset="0"/>
      </a:defRPr>
    </a:lvl1pPr>
    <a:lvl2pPr marL="455613" indent="1588" algn="l" rtl="0" fontAlgn="base">
      <a:spcBef>
        <a:spcPct val="0"/>
      </a:spcBef>
      <a:spcAft>
        <a:spcPct val="0"/>
      </a:spcAft>
      <a:defRPr sz="1700" kern="1200">
        <a:solidFill>
          <a:srgbClr val="000000"/>
        </a:solidFill>
        <a:latin typeface="Arial" panose="020B0604020202020204" pitchFamily="34" charset="0"/>
        <a:ea typeface="ヒラギノ角ゴ ProN W3"/>
        <a:cs typeface="ヒラギノ角ゴ ProN W3"/>
        <a:sym typeface="Arial" panose="020B0604020202020204" pitchFamily="34" charset="0"/>
      </a:defRPr>
    </a:lvl2pPr>
    <a:lvl3pPr marL="912813" indent="1588" algn="l" rtl="0" fontAlgn="base">
      <a:spcBef>
        <a:spcPct val="0"/>
      </a:spcBef>
      <a:spcAft>
        <a:spcPct val="0"/>
      </a:spcAft>
      <a:defRPr sz="1700" kern="1200">
        <a:solidFill>
          <a:srgbClr val="000000"/>
        </a:solidFill>
        <a:latin typeface="Arial" panose="020B0604020202020204" pitchFamily="34" charset="0"/>
        <a:ea typeface="ヒラギノ角ゴ ProN W3"/>
        <a:cs typeface="ヒラギノ角ゴ ProN W3"/>
        <a:sym typeface="Arial" panose="020B0604020202020204" pitchFamily="34" charset="0"/>
      </a:defRPr>
    </a:lvl3pPr>
    <a:lvl4pPr marL="1370013" indent="1588" algn="l" rtl="0" fontAlgn="base">
      <a:spcBef>
        <a:spcPct val="0"/>
      </a:spcBef>
      <a:spcAft>
        <a:spcPct val="0"/>
      </a:spcAft>
      <a:defRPr sz="1700" kern="1200">
        <a:solidFill>
          <a:srgbClr val="000000"/>
        </a:solidFill>
        <a:latin typeface="Arial" panose="020B0604020202020204" pitchFamily="34" charset="0"/>
        <a:ea typeface="ヒラギノ角ゴ ProN W3"/>
        <a:cs typeface="ヒラギノ角ゴ ProN W3"/>
        <a:sym typeface="Arial" panose="020B0604020202020204" pitchFamily="34" charset="0"/>
      </a:defRPr>
    </a:lvl4pPr>
    <a:lvl5pPr marL="1827213" indent="1588" algn="l" rtl="0" fontAlgn="base">
      <a:spcBef>
        <a:spcPct val="0"/>
      </a:spcBef>
      <a:spcAft>
        <a:spcPct val="0"/>
      </a:spcAft>
      <a:defRPr sz="1700" kern="1200">
        <a:solidFill>
          <a:srgbClr val="000000"/>
        </a:solidFill>
        <a:latin typeface="Arial" panose="020B0604020202020204" pitchFamily="34" charset="0"/>
        <a:ea typeface="ヒラギノ角ゴ ProN W3"/>
        <a:cs typeface="ヒラギノ角ゴ ProN W3"/>
        <a:sym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rgbClr val="000000"/>
        </a:solidFill>
        <a:latin typeface="Arial" panose="020B0604020202020204" pitchFamily="34" charset="0"/>
        <a:ea typeface="ヒラギノ角ゴ ProN W3"/>
        <a:cs typeface="ヒラギノ角ゴ ProN W3"/>
        <a:sym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rgbClr val="000000"/>
        </a:solidFill>
        <a:latin typeface="Arial" panose="020B0604020202020204" pitchFamily="34" charset="0"/>
        <a:ea typeface="ヒラギノ角ゴ ProN W3"/>
        <a:cs typeface="ヒラギノ角ゴ ProN W3"/>
        <a:sym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rgbClr val="000000"/>
        </a:solidFill>
        <a:latin typeface="Arial" panose="020B0604020202020204" pitchFamily="34" charset="0"/>
        <a:ea typeface="ヒラギノ角ゴ ProN W3"/>
        <a:cs typeface="ヒラギノ角ゴ ProN W3"/>
        <a:sym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rgbClr val="000000"/>
        </a:solidFill>
        <a:latin typeface="Arial" panose="020B0604020202020204" pitchFamily="34" charset="0"/>
        <a:ea typeface="ヒラギノ角ゴ ProN W3"/>
        <a:cs typeface="ヒラギノ角ゴ ProN W3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 Krause" initials="SK" lastIdx="1" clrIdx="0">
    <p:extLst>
      <p:ext uri="{19B8F6BF-5375-455C-9EA6-DF929625EA0E}">
        <p15:presenceInfo xmlns:p15="http://schemas.microsoft.com/office/powerpoint/2012/main" userId="S-1-12-1-2834005283-1218841985-3988500614-34054812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3D4"/>
    <a:srgbClr val="6D6E71"/>
    <a:srgbClr val="D2232A"/>
    <a:srgbClr val="72A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77411" autoAdjust="0"/>
  </p:normalViewPr>
  <p:slideViewPr>
    <p:cSldViewPr>
      <p:cViewPr varScale="1">
        <p:scale>
          <a:sx n="87" d="100"/>
          <a:sy n="87" d="100"/>
        </p:scale>
        <p:origin x="14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425956E0-589B-4C5E-93C5-93C1EBC471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EF4969-4316-4F7B-AEDD-307564ED9E6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</a:lstStyle>
          <a:p>
            <a:pPr>
              <a:defRPr/>
            </a:pPr>
            <a:fld id="{45A02FEF-6BE7-4CE4-AC38-E13DA67F2ABD}" type="datetimeFigureOut">
              <a:rPr lang="de-DE"/>
              <a:pPr>
                <a:defRPr/>
              </a:pPr>
              <a:t>22.04.2021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6DD26C52-E4A5-4BE3-AA8D-5935838788E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4058276E-8CBF-4A52-B790-28E85D113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45125" cy="4475163"/>
          </a:xfrm>
          <a:prstGeom prst="rect">
            <a:avLst/>
          </a:prstGeom>
        </p:spPr>
        <p:txBody>
          <a:bodyPr vert="horz" lIns="91430" tIns="45716" rIns="91430" bIns="45716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1E47D22-956B-4FE0-893C-0FB92EF2FD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49575" cy="496887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D86C78-15A6-4B29-99B9-96A2856B57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7213"/>
            <a:ext cx="2949575" cy="496887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6580B0-BF54-4368-9E1D-D51580BD310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08" algn="l" defTabSz="9142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50" algn="l" defTabSz="9142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92" algn="l" defTabSz="9142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33" algn="l" defTabSz="91428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Allows</a:t>
            </a:r>
            <a:r>
              <a:rPr lang="de-DE" dirty="0"/>
              <a:t> </a:t>
            </a:r>
            <a:r>
              <a:rPr lang="de-DE" dirty="0" err="1"/>
              <a:t>therapist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patient</a:t>
            </a:r>
            <a:endParaRPr lang="de-DE" dirty="0"/>
          </a:p>
          <a:p>
            <a:r>
              <a:rPr lang="de-DE" dirty="0" err="1"/>
              <a:t>Allows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 </a:t>
            </a:r>
            <a:r>
              <a:rPr lang="de-DE" dirty="0" err="1"/>
              <a:t>personnel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manage </a:t>
            </a:r>
            <a:r>
              <a:rPr lang="de-DE" dirty="0" err="1"/>
              <a:t>parts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therapy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6580B0-BF54-4368-9E1D-D51580BD310E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31590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Allows</a:t>
            </a:r>
            <a:r>
              <a:rPr lang="de-DE" dirty="0"/>
              <a:t> </a:t>
            </a:r>
            <a:r>
              <a:rPr lang="de-DE" dirty="0" err="1"/>
              <a:t>therapist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patient</a:t>
            </a:r>
            <a:endParaRPr lang="de-DE" dirty="0"/>
          </a:p>
          <a:p>
            <a:r>
              <a:rPr lang="de-DE" dirty="0" err="1"/>
              <a:t>Allows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 </a:t>
            </a:r>
            <a:r>
              <a:rPr lang="de-DE" dirty="0" err="1"/>
              <a:t>personnel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manage </a:t>
            </a:r>
            <a:r>
              <a:rPr lang="de-DE" dirty="0" err="1"/>
              <a:t>parts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therapy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6580B0-BF54-4368-9E1D-D51580BD310E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62717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967541" y="2060851"/>
            <a:ext cx="7681384" cy="747713"/>
          </a:xfrm>
          <a:prstGeom prst="rect">
            <a:avLst/>
          </a:prstGeom>
        </p:spPr>
        <p:txBody>
          <a:bodyPr/>
          <a:lstStyle>
            <a:lvl1pPr>
              <a:defRPr sz="2600" smtClean="0">
                <a:ea typeface="ヒラギノ角ゴ ProN W6"/>
                <a:cs typeface="Arial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968501" y="3068641"/>
            <a:ext cx="7679267" cy="865187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31094797"/>
      </p:ext>
    </p:extLst>
  </p:cSld>
  <p:clrMapOvr>
    <a:masterClrMapping/>
  </p:clrMapOvr>
  <p:transition/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424" y="116632"/>
            <a:ext cx="6838949" cy="900112"/>
          </a:xfrm>
          <a:prstGeom prst="rect">
            <a:avLst/>
          </a:prstGeom>
        </p:spPr>
        <p:txBody>
          <a:bodyPr anchor="b"/>
          <a:lstStyle>
            <a:lvl1pPr>
              <a:defRPr sz="2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911424" y="1412776"/>
            <a:ext cx="10272184" cy="475252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400"/>
            </a:lvl1pPr>
            <a:lvl2pPr>
              <a:buClr>
                <a:schemeClr val="accent1"/>
              </a:buClr>
              <a:defRPr sz="20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accent1"/>
              </a:buClr>
              <a:defRPr sz="1600"/>
            </a:lvl4pPr>
            <a:lvl5pPr>
              <a:buClr>
                <a:schemeClr val="accent1"/>
              </a:buCl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305472"/>
      </p:ext>
    </p:extLst>
  </p:cSld>
  <p:clrMapOvr>
    <a:masterClrMapping/>
  </p:clrMapOvr>
  <p:transition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424" y="1412776"/>
            <a:ext cx="10273141" cy="4752528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74213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7" descr="Karlsruhe-Schloss-meph666-2005-Apr-22x.jpg">
            <a:extLst>
              <a:ext uri="{FF2B5EF4-FFF2-40B4-BE49-F238E27FC236}">
                <a16:creationId xmlns:a16="http://schemas.microsoft.com/office/drawing/2014/main" id="{9A7245FE-6147-4E12-B5A7-FEBDEB9D8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3573016"/>
            <a:ext cx="11942340" cy="348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424" y="1412776"/>
            <a:ext cx="10273141" cy="4752528"/>
          </a:xfrm>
          <a:prstGeom prst="rect">
            <a:avLst/>
          </a:prstGeom>
        </p:spPr>
        <p:txBody>
          <a:bodyPr anchor="t"/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8661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A976A32F-DDA5-4EB5-9CD4-68453ACC5B69}"/>
              </a:ext>
            </a:extLst>
          </p:cNvPr>
          <p:cNvSpPr>
            <a:spLocks/>
          </p:cNvSpPr>
          <p:nvPr/>
        </p:nvSpPr>
        <p:spPr bwMode="auto">
          <a:xfrm>
            <a:off x="1657351" y="6578600"/>
            <a:ext cx="9527116" cy="134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642938">
              <a:defRPr/>
            </a:pPr>
            <a:r>
              <a:rPr lang="en-US" sz="900" dirty="0">
                <a:solidFill>
                  <a:schemeClr val="tx1"/>
                </a:solidFill>
                <a:latin typeface="Myriad Pro" pitchFamily="34" charset="0"/>
                <a:sym typeface="Verdana" pitchFamily="34" charset="0"/>
              </a:rPr>
              <a:t>movisens GmbH  </a:t>
            </a:r>
            <a:r>
              <a:rPr lang="en-US" sz="1100" dirty="0">
                <a:solidFill>
                  <a:schemeClr val="tx1"/>
                </a:solidFill>
                <a:latin typeface="Myriad Pro" pitchFamily="34" charset="0"/>
                <a:sym typeface="Verdana" pitchFamily="34" charset="0"/>
              </a:rPr>
              <a:t>|</a:t>
            </a:r>
            <a:r>
              <a:rPr lang="en-US" sz="900" dirty="0">
                <a:solidFill>
                  <a:schemeClr val="tx1"/>
                </a:solidFill>
                <a:latin typeface="Myriad Pro" pitchFamily="34" charset="0"/>
                <a:sym typeface="Verdana" pitchFamily="34" charset="0"/>
              </a:rPr>
              <a:t>  </a:t>
            </a:r>
            <a:fld id="{6BF9ED9E-CA71-40B2-8751-8419075C9AE2}" type="datetime3">
              <a:rPr lang="en-US" sz="900">
                <a:solidFill>
                  <a:schemeClr val="tx1"/>
                </a:solidFill>
                <a:latin typeface="Myriad Pro" pitchFamily="34" charset="0"/>
                <a:sym typeface="Verdana" pitchFamily="34" charset="0"/>
              </a:rPr>
              <a:pPr algn="r" defTabSz="642938">
                <a:defRPr/>
              </a:pPr>
              <a:t>22 April 2021</a:t>
            </a:fld>
            <a:r>
              <a:rPr lang="en-US" sz="900" dirty="0">
                <a:solidFill>
                  <a:schemeClr val="tx1"/>
                </a:solidFill>
                <a:latin typeface="Myriad Pro" pitchFamily="34" charset="0"/>
                <a:sym typeface="Verdana" pitchFamily="34" charset="0"/>
              </a:rPr>
              <a:t>  </a:t>
            </a:r>
            <a:r>
              <a:rPr lang="en-US" sz="1100" dirty="0">
                <a:solidFill>
                  <a:schemeClr val="tx1"/>
                </a:solidFill>
                <a:latin typeface="Myriad Pro" pitchFamily="34" charset="0"/>
                <a:sym typeface="Verdana" pitchFamily="34" charset="0"/>
              </a:rPr>
              <a:t>|</a:t>
            </a:r>
            <a:r>
              <a:rPr lang="en-US" sz="900" dirty="0">
                <a:solidFill>
                  <a:schemeClr val="tx1"/>
                </a:solidFill>
                <a:latin typeface="Myriad Pro" pitchFamily="34" charset="0"/>
                <a:sym typeface="Verdana" pitchFamily="34" charset="0"/>
              </a:rPr>
              <a:t>  </a:t>
            </a:r>
            <a:r>
              <a:rPr lang="en-US" sz="900" b="1" dirty="0">
                <a:solidFill>
                  <a:schemeClr val="tx1"/>
                </a:solidFill>
                <a:latin typeface="Myriad Pro" pitchFamily="34" charset="0"/>
                <a:sym typeface="Verdana" pitchFamily="34" charset="0"/>
              </a:rPr>
              <a:t>Jörg Ottenbacher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04BC7E-7B2C-4780-9986-F3C9B7E83844}"/>
              </a:ext>
            </a:extLst>
          </p:cNvPr>
          <p:cNvSpPr>
            <a:spLocks/>
          </p:cNvSpPr>
          <p:nvPr/>
        </p:nvSpPr>
        <p:spPr bwMode="auto">
          <a:xfrm>
            <a:off x="912286" y="6572253"/>
            <a:ext cx="1043516" cy="142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>
            <a:lvl1pPr defTabSz="642938" eaLnBrk="0" hangingPunct="0">
              <a:defRPr sz="1700">
                <a:solidFill>
                  <a:srgbClr val="000000"/>
                </a:solidFill>
                <a:latin typeface="Arial" panose="020B0604020202020204" pitchFamily="34" charset="0"/>
                <a:ea typeface="ヒラギノ角ゴ ProN W3"/>
                <a:cs typeface="ヒラギノ角ゴ ProN W3"/>
                <a:sym typeface="Arial" panose="020B0604020202020204" pitchFamily="34" charset="0"/>
              </a:defRPr>
            </a:lvl1pPr>
            <a:lvl2pPr marL="742950" indent="-285750" defTabSz="642938" eaLnBrk="0" hangingPunct="0">
              <a:defRPr sz="1700">
                <a:solidFill>
                  <a:srgbClr val="000000"/>
                </a:solidFill>
                <a:latin typeface="Arial" panose="020B0604020202020204" pitchFamily="34" charset="0"/>
                <a:ea typeface="ヒラギノ角ゴ ProN W3"/>
                <a:cs typeface="ヒラギノ角ゴ ProN W3"/>
                <a:sym typeface="Arial" panose="020B0604020202020204" pitchFamily="34" charset="0"/>
              </a:defRPr>
            </a:lvl2pPr>
            <a:lvl3pPr marL="1143000" indent="-228600" defTabSz="642938" eaLnBrk="0" hangingPunct="0">
              <a:defRPr sz="1700">
                <a:solidFill>
                  <a:srgbClr val="000000"/>
                </a:solidFill>
                <a:latin typeface="Arial" panose="020B0604020202020204" pitchFamily="34" charset="0"/>
                <a:ea typeface="ヒラギノ角ゴ ProN W3"/>
                <a:cs typeface="ヒラギノ角ゴ ProN W3"/>
                <a:sym typeface="Arial" panose="020B0604020202020204" pitchFamily="34" charset="0"/>
              </a:defRPr>
            </a:lvl3pPr>
            <a:lvl4pPr marL="1600200" indent="-228600" defTabSz="642938" eaLnBrk="0" hangingPunct="0">
              <a:defRPr sz="1700">
                <a:solidFill>
                  <a:srgbClr val="000000"/>
                </a:solidFill>
                <a:latin typeface="Arial" panose="020B0604020202020204" pitchFamily="34" charset="0"/>
                <a:ea typeface="ヒラギノ角ゴ ProN W3"/>
                <a:cs typeface="ヒラギノ角ゴ ProN W3"/>
                <a:sym typeface="Arial" panose="020B0604020202020204" pitchFamily="34" charset="0"/>
              </a:defRPr>
            </a:lvl4pPr>
            <a:lvl5pPr marL="2057400" indent="-228600" defTabSz="642938" eaLnBrk="0" hangingPunct="0">
              <a:defRPr sz="1700">
                <a:solidFill>
                  <a:srgbClr val="000000"/>
                </a:solidFill>
                <a:latin typeface="Arial" panose="020B0604020202020204" pitchFamily="34" charset="0"/>
                <a:ea typeface="ヒラギノ角ゴ ProN W3"/>
                <a:cs typeface="ヒラギノ角ゴ ProN W3"/>
                <a:sym typeface="Arial" panose="020B0604020202020204" pitchFamily="34" charset="0"/>
              </a:defRPr>
            </a:lvl5pPr>
            <a:lvl6pPr marL="25146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rgbClr val="000000"/>
                </a:solidFill>
                <a:latin typeface="Arial" panose="020B0604020202020204" pitchFamily="34" charset="0"/>
                <a:ea typeface="ヒラギノ角ゴ ProN W3"/>
                <a:cs typeface="ヒラギノ角ゴ ProN W3"/>
                <a:sym typeface="Arial" panose="020B0604020202020204" pitchFamily="34" charset="0"/>
              </a:defRPr>
            </a:lvl6pPr>
            <a:lvl7pPr marL="29718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rgbClr val="000000"/>
                </a:solidFill>
                <a:latin typeface="Arial" panose="020B0604020202020204" pitchFamily="34" charset="0"/>
                <a:ea typeface="ヒラギノ角ゴ ProN W3"/>
                <a:cs typeface="ヒラギノ角ゴ ProN W3"/>
                <a:sym typeface="Arial" panose="020B0604020202020204" pitchFamily="34" charset="0"/>
              </a:defRPr>
            </a:lvl7pPr>
            <a:lvl8pPr marL="34290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rgbClr val="000000"/>
                </a:solidFill>
                <a:latin typeface="Arial" panose="020B0604020202020204" pitchFamily="34" charset="0"/>
                <a:ea typeface="ヒラギノ角ゴ ProN W3"/>
                <a:cs typeface="ヒラギノ角ゴ ProN W3"/>
                <a:sym typeface="Arial" panose="020B0604020202020204" pitchFamily="34" charset="0"/>
              </a:defRPr>
            </a:lvl8pPr>
            <a:lvl9pPr marL="3886200" indent="-228600" defTabSz="642938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rgbClr val="000000"/>
                </a:solidFill>
                <a:latin typeface="Arial" panose="020B0604020202020204" pitchFamily="34" charset="0"/>
                <a:ea typeface="ヒラギノ角ゴ ProN W3"/>
                <a:cs typeface="ヒラギノ角ゴ ProN W3"/>
                <a:sym typeface="Arial" panose="020B0604020202020204" pitchFamily="34" charset="0"/>
              </a:defRPr>
            </a:lvl9pPr>
          </a:lstStyle>
          <a:p>
            <a:pPr eaLnBrk="1" hangingPunct="1"/>
            <a:fld id="{AE221293-3A1C-4455-8181-AE1C80380BD6}" type="slidenum">
              <a:rPr lang="en-US" altLang="de-DE" sz="900" b="1">
                <a:solidFill>
                  <a:schemeClr val="tx1"/>
                </a:solidFill>
                <a:latin typeface="Myriad Pro" panose="020B0503030403020204" pitchFamily="34" charset="0"/>
                <a:sym typeface="Verdana" panose="020B0604030504040204" pitchFamily="34" charset="0"/>
              </a:rPr>
              <a:pPr eaLnBrk="1" hangingPunct="1"/>
              <a:t>‹Nr.›</a:t>
            </a:fld>
            <a:r>
              <a:rPr lang="en-US" altLang="de-DE" sz="1100">
                <a:solidFill>
                  <a:schemeClr val="bg1"/>
                </a:solidFill>
                <a:latin typeface="Myriad Pro" panose="020B0503030403020204" pitchFamily="34" charset="0"/>
                <a:sym typeface="Verdana" panose="020B0604030504040204" pitchFamily="34" charset="0"/>
              </a:rPr>
              <a:t>|</a:t>
            </a:r>
            <a:endParaRPr lang="en-US" altLang="de-DE" sz="900">
              <a:solidFill>
                <a:schemeClr val="bg1"/>
              </a:solidFill>
              <a:latin typeface="Myriad Pro" panose="020B0503030403020204" pitchFamily="34" charset="0"/>
              <a:sym typeface="Verdana" panose="020B060403050404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387D4A86-B949-4522-B8D3-E518C601476D}"/>
              </a:ext>
            </a:extLst>
          </p:cNvPr>
          <p:cNvSpPr>
            <a:spLocks/>
          </p:cNvSpPr>
          <p:nvPr userDrawn="1"/>
        </p:nvSpPr>
        <p:spPr bwMode="auto">
          <a:xfrm>
            <a:off x="11937258" y="1412877"/>
            <a:ext cx="254000" cy="54451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642938">
              <a:defRPr/>
            </a:pPr>
            <a:endParaRPr lang="de-DE" sz="1700">
              <a:latin typeface="Arial" charset="0"/>
              <a:sym typeface="Arial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37C0FC75-D5B6-40DF-A65A-F9157568B695}"/>
              </a:ext>
            </a:extLst>
          </p:cNvPr>
          <p:cNvSpPr>
            <a:spLocks/>
          </p:cNvSpPr>
          <p:nvPr userDrawn="1"/>
        </p:nvSpPr>
        <p:spPr bwMode="auto">
          <a:xfrm>
            <a:off x="0" y="-7911"/>
            <a:ext cx="254000" cy="9080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642938">
              <a:defRPr/>
            </a:pPr>
            <a:endParaRPr lang="de-DE" sz="1700">
              <a:latin typeface="Arial" charset="0"/>
              <a:sym typeface="Arial" charset="0"/>
            </a:endParaRPr>
          </a:p>
        </p:txBody>
      </p:sp>
      <p:pic>
        <p:nvPicPr>
          <p:cNvPr id="10" name="Grafik 5" descr="movisens_RGB_Office.emf">
            <a:extLst>
              <a:ext uri="{FF2B5EF4-FFF2-40B4-BE49-F238E27FC236}">
                <a16:creationId xmlns:a16="http://schemas.microsoft.com/office/drawing/2014/main" id="{BE602DC1-07C3-4A61-AE63-0195B445B10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530"/>
          <a:stretch>
            <a:fillRect/>
          </a:stretch>
        </p:blipFill>
        <p:spPr bwMode="auto">
          <a:xfrm>
            <a:off x="9427420" y="185738"/>
            <a:ext cx="260667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</p:sldLayoutIdLst>
  <p:transition/>
  <p:hf hdr="0" ftr="0" dt="0"/>
  <p:txStyles>
    <p:titleStyle>
      <a:lvl1pPr algn="l" defTabSz="64293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  <a:sym typeface="Verdana Bold"/>
        </a:defRPr>
      </a:lvl1pPr>
      <a:lvl2pPr algn="l" defTabSz="64293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Myriad Pro" pitchFamily="34" charset="0"/>
          <a:ea typeface="ヒラギノ角ゴ ProN W6" charset="0"/>
          <a:cs typeface="Arial" charset="0"/>
          <a:sym typeface="Verdana Bold"/>
        </a:defRPr>
      </a:lvl2pPr>
      <a:lvl3pPr algn="l" defTabSz="64293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Myriad Pro" pitchFamily="34" charset="0"/>
          <a:ea typeface="ヒラギノ角ゴ ProN W6" charset="0"/>
          <a:cs typeface="Arial" charset="0"/>
          <a:sym typeface="Verdana Bold"/>
        </a:defRPr>
      </a:lvl3pPr>
      <a:lvl4pPr algn="l" defTabSz="64293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Myriad Pro" pitchFamily="34" charset="0"/>
          <a:ea typeface="ヒラギノ角ゴ ProN W6" charset="0"/>
          <a:cs typeface="Arial" charset="0"/>
          <a:sym typeface="Verdana Bold"/>
        </a:defRPr>
      </a:lvl4pPr>
      <a:lvl5pPr algn="l" defTabSz="642938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Myriad Pro" pitchFamily="34" charset="0"/>
          <a:ea typeface="ヒラギノ角ゴ ProN W6" charset="0"/>
          <a:cs typeface="Arial" charset="0"/>
          <a:sym typeface="Verdana Bold"/>
        </a:defRPr>
      </a:lvl5pPr>
      <a:lvl6pPr marL="457142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7749"/>
          </a:solidFill>
          <a:latin typeface="Verdana Bold" charset="0"/>
          <a:ea typeface="ヒラギノ角ゴ ProN W6" charset="0"/>
          <a:cs typeface="ヒラギノ角ゴ ProN W6" charset="0"/>
          <a:sym typeface="Verdana Bold" charset="0"/>
        </a:defRPr>
      </a:lvl6pPr>
      <a:lvl7pPr marL="914284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7749"/>
          </a:solidFill>
          <a:latin typeface="Verdana Bold" charset="0"/>
          <a:ea typeface="ヒラギノ角ゴ ProN W6" charset="0"/>
          <a:cs typeface="ヒラギノ角ゴ ProN W6" charset="0"/>
          <a:sym typeface="Verdana Bold" charset="0"/>
        </a:defRPr>
      </a:lvl7pPr>
      <a:lvl8pPr marL="1371424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7749"/>
          </a:solidFill>
          <a:latin typeface="Verdana Bold" charset="0"/>
          <a:ea typeface="ヒラギノ角ゴ ProN W6" charset="0"/>
          <a:cs typeface="ヒラギノ角ゴ ProN W6" charset="0"/>
          <a:sym typeface="Verdana Bold" charset="0"/>
        </a:defRPr>
      </a:lvl8pPr>
      <a:lvl9pPr marL="1828566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7749"/>
          </a:solidFill>
          <a:latin typeface="Verdana Bold" charset="0"/>
          <a:ea typeface="ヒラギノ角ゴ ProN W6" charset="0"/>
          <a:cs typeface="ヒラギノ角ゴ ProN W6" charset="0"/>
          <a:sym typeface="Verdana Bold" charset="0"/>
        </a:defRPr>
      </a:lvl9pPr>
    </p:titleStyle>
    <p:bodyStyle>
      <a:lvl1pPr marL="180975" indent="-180975" algn="l" defTabSz="642938" rtl="0" eaLnBrk="1" fontAlgn="base" hangingPunct="1">
        <a:spcBef>
          <a:spcPct val="0"/>
        </a:spcBef>
        <a:spcAft>
          <a:spcPct val="0"/>
        </a:spcAft>
        <a:buClr>
          <a:srgbClr val="D2232A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  <a:sym typeface="Verdana Bold"/>
        </a:defRPr>
      </a:lvl1pPr>
      <a:lvl2pPr marL="542925" indent="-182563" algn="l" defTabSz="642938" rtl="0" eaLnBrk="1" fontAlgn="base" hangingPunct="1">
        <a:spcBef>
          <a:spcPts val="350"/>
        </a:spcBef>
        <a:spcAft>
          <a:spcPct val="0"/>
        </a:spcAft>
        <a:buClr>
          <a:srgbClr val="D2232A"/>
        </a:buClr>
        <a:buFont typeface="Wingdings" panose="05000000000000000000" pitchFamily="2" charset="2"/>
        <a:buChar char="§"/>
        <a:defRPr sz="1700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Verdana" panose="020B0604030504040204" pitchFamily="34" charset="0"/>
        </a:defRPr>
      </a:lvl2pPr>
      <a:lvl3pPr marL="895350" indent="-173038" algn="l" defTabSz="642938" rtl="0" eaLnBrk="1" fontAlgn="base" hangingPunct="1">
        <a:spcBef>
          <a:spcPts val="350"/>
        </a:spcBef>
        <a:spcAft>
          <a:spcPct val="0"/>
        </a:spcAft>
        <a:buClr>
          <a:srgbClr val="D2232A"/>
        </a:buClr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Verdana" panose="020B0604030504040204" pitchFamily="34" charset="0"/>
        </a:defRPr>
      </a:lvl3pPr>
      <a:lvl4pPr marL="1257300" indent="-182563" algn="l" defTabSz="642938" rtl="0" eaLnBrk="1" fontAlgn="base" hangingPunct="1">
        <a:spcBef>
          <a:spcPts val="350"/>
        </a:spcBef>
        <a:spcAft>
          <a:spcPct val="0"/>
        </a:spcAft>
        <a:buClr>
          <a:srgbClr val="D2232A"/>
        </a:buClr>
        <a:buFont typeface="Wingdings" panose="05000000000000000000" pitchFamily="2" charset="2"/>
        <a:buChar char="§"/>
        <a:defRPr sz="1300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Verdana" panose="020B0604030504040204" pitchFamily="34" charset="0"/>
        </a:defRPr>
      </a:lvl4pPr>
      <a:lvl5pPr marL="1524000" indent="-87313" algn="l" defTabSz="642938" rtl="0" eaLnBrk="1" fontAlgn="base" hangingPunct="1">
        <a:spcBef>
          <a:spcPts val="350"/>
        </a:spcBef>
        <a:spcAft>
          <a:spcPct val="0"/>
        </a:spcAft>
        <a:buClr>
          <a:srgbClr val="D2232A"/>
        </a:buClr>
        <a:buFont typeface="Wingdings" panose="05000000000000000000" pitchFamily="2" charset="2"/>
        <a:buChar char="§"/>
        <a:defRPr sz="1100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Verdana" panose="020B0604030504040204" pitchFamily="34" charset="0"/>
        </a:defRPr>
      </a:lvl5pPr>
      <a:lvl6pPr marL="3061897" indent="-325396" algn="l" rtl="0" eaLnBrk="1" fontAlgn="base" hangingPunct="1">
        <a:spcBef>
          <a:spcPts val="500"/>
        </a:spcBef>
        <a:spcAft>
          <a:spcPct val="0"/>
        </a:spcAft>
        <a:buSzPct val="100000"/>
        <a:buFont typeface="Verdana" charset="0"/>
        <a:buChar char="»"/>
        <a:defRPr sz="2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3519039" indent="-325396" algn="l" rtl="0" eaLnBrk="1" fontAlgn="base" hangingPunct="1">
        <a:spcBef>
          <a:spcPts val="500"/>
        </a:spcBef>
        <a:spcAft>
          <a:spcPct val="0"/>
        </a:spcAft>
        <a:buSzPct val="100000"/>
        <a:buFont typeface="Verdana" charset="0"/>
        <a:buChar char="»"/>
        <a:defRPr sz="2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3976181" indent="-325396" algn="l" rtl="0" eaLnBrk="1" fontAlgn="base" hangingPunct="1">
        <a:spcBef>
          <a:spcPts val="500"/>
        </a:spcBef>
        <a:spcAft>
          <a:spcPct val="0"/>
        </a:spcAft>
        <a:buSzPct val="100000"/>
        <a:buFont typeface="Verdana" charset="0"/>
        <a:buChar char="»"/>
        <a:defRPr sz="2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4433323" indent="-325396" algn="l" rtl="0" eaLnBrk="1" fontAlgn="base" hangingPunct="1">
        <a:spcBef>
          <a:spcPts val="500"/>
        </a:spcBef>
        <a:spcAft>
          <a:spcPct val="0"/>
        </a:spcAft>
        <a:buSzPct val="100000"/>
        <a:buFont typeface="Verdana" charset="0"/>
        <a:buChar char="»"/>
        <a:defRPr sz="2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visens.com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BCEA00-3A83-418C-B383-E69BE83E63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IMMERSE </a:t>
            </a:r>
            <a:r>
              <a:rPr lang="de-DE" dirty="0" err="1"/>
              <a:t>Consortium</a:t>
            </a:r>
            <a:r>
              <a:rPr lang="de-DE" dirty="0"/>
              <a:t> </a:t>
            </a:r>
            <a:r>
              <a:rPr lang="de-DE" dirty="0" err="1"/>
              <a:t>meeting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1B650C-C5F9-4EB8-BDCC-827D99E0E9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22.04.2021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3">
            <a:extLst>
              <a:ext uri="{FF2B5EF4-FFF2-40B4-BE49-F238E27FC236}">
                <a16:creationId xmlns:a16="http://schemas.microsoft.com/office/drawing/2014/main" id="{A0FA4FEF-32F6-4404-8794-E689C2879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908720"/>
            <a:ext cx="10273141" cy="4752528"/>
          </a:xfrm>
        </p:spPr>
        <p:txBody>
          <a:bodyPr/>
          <a:lstStyle/>
          <a:p>
            <a:r>
              <a:rPr lang="en-US" altLang="de-DE" dirty="0"/>
              <a:t>Thank You!</a:t>
            </a:r>
            <a:br>
              <a:rPr lang="en-US" altLang="de-DE" dirty="0"/>
            </a:br>
            <a:br>
              <a:rPr lang="en-US" altLang="de-DE" dirty="0"/>
            </a:br>
            <a:r>
              <a:rPr lang="en-US" altLang="de-DE" dirty="0">
                <a:hlinkClick r:id="rId2"/>
              </a:rPr>
              <a:t>www.movisens.com</a:t>
            </a:r>
            <a:br>
              <a:rPr lang="en-US" altLang="de-DE" dirty="0"/>
            </a:br>
            <a:endParaRPr lang="en-US" altLang="de-DE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783BF-154A-417D-A074-8D27ED09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Development Work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TherapyDesigner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287342-B3BD-483B-AB5F-DB2D707779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System </a:t>
            </a:r>
            <a:r>
              <a:rPr lang="de-DE" dirty="0" err="1"/>
              <a:t>currently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</a:t>
            </a:r>
          </a:p>
          <a:p>
            <a:r>
              <a:rPr lang="de-DE" dirty="0"/>
              <a:t>Lots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b="1" dirty="0" err="1">
                <a:sym typeface="Wingdings" panose="05000000000000000000" pitchFamily="2" charset="2"/>
              </a:rPr>
              <a:t>early</a:t>
            </a:r>
            <a:r>
              <a:rPr lang="de-DE" b="1" dirty="0">
                <a:sym typeface="Wingdings" panose="05000000000000000000" pitchFamily="2" charset="2"/>
              </a:rPr>
              <a:t> </a:t>
            </a:r>
            <a:r>
              <a:rPr lang="de-DE" b="1" dirty="0" err="1">
                <a:sym typeface="Wingdings" panose="05000000000000000000" pitchFamily="2" charset="2"/>
              </a:rPr>
              <a:t>requirements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from</a:t>
            </a:r>
            <a:r>
              <a:rPr lang="de-DE" dirty="0">
                <a:sym typeface="Wingdings" panose="05000000000000000000" pitchFamily="2" charset="2"/>
              </a:rPr>
              <a:t> IMMERSE </a:t>
            </a:r>
            <a:r>
              <a:rPr lang="de-DE" dirty="0" err="1">
                <a:sym typeface="Wingdings" panose="05000000000000000000" pitchFamily="2" charset="2"/>
              </a:rPr>
              <a:t>allow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for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better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>
                <a:sym typeface="Wingdings" panose="05000000000000000000" pitchFamily="2" charset="2"/>
              </a:rPr>
              <a:t>prioritization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225163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783BF-154A-417D-A074-8D27ED09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TherapyManager</a:t>
            </a:r>
            <a:endParaRPr lang="de-DE" dirty="0"/>
          </a:p>
        </p:txBody>
      </p:sp>
      <p:pic>
        <p:nvPicPr>
          <p:cNvPr id="3074" name="Picture 2" descr="https://lh4.googleusercontent.com/3h-1ewKqOihLhHPF_5yDknng0VEuwsglrrIvd3xRoCXRkW2bxBnqGOkgjhz3PbWPUViIo9QR5E9Cca0mfAxvrVnQLYK64zzvrHnIFfZ2r4aCZNFf8vsUtwCcYpLLGWlUqCI_KCbS">
            <a:extLst>
              <a:ext uri="{FF2B5EF4-FFF2-40B4-BE49-F238E27FC236}">
                <a16:creationId xmlns:a16="http://schemas.microsoft.com/office/drawing/2014/main" id="{E844B3A0-113B-4085-9608-95D00853D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2" y="1124744"/>
            <a:ext cx="8867775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97345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783BF-154A-417D-A074-8D27ED09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TherapyManager</a:t>
            </a:r>
            <a:endParaRPr lang="de-DE" dirty="0"/>
          </a:p>
        </p:txBody>
      </p:sp>
      <p:pic>
        <p:nvPicPr>
          <p:cNvPr id="2050" name="Picture 2" descr="https://lh4.googleusercontent.com/r_kL9DafI9Z0D1RqfYnRVKhbX-qRS2qjGFLr1JuVk9I8nCI5nsdunDRTpIR4C7IXkoVHPIEPk-ao2coUrGg-D7y0lp4Ssid6N5LxdDns5F7acpLrx1zRQqbMoBv8vSuwDJ_f0UrR">
            <a:extLst>
              <a:ext uri="{FF2B5EF4-FFF2-40B4-BE49-F238E27FC236}">
                <a16:creationId xmlns:a16="http://schemas.microsoft.com/office/drawing/2014/main" id="{128B98C2-27F8-4465-9D04-42DA51262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628" y="1102990"/>
            <a:ext cx="8867775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28989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783BF-154A-417D-A074-8D27ED09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TherapyDesigner</a:t>
            </a:r>
            <a:r>
              <a:rPr lang="de-DE" dirty="0"/>
              <a:t> App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287342-B3BD-483B-AB5F-DB2D707779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https://lh3.googleusercontent.com/DFlJMudutJjGN64NBKgAukJ9X6NBOXaCDMN1bLB4TbubtEJk9ux0XdvBJyr3YlC7QwtnpExL0UMvBBQI2uuJj1LJJu9SxAXWLtIUf8XY7Q8HeBfo-VutWFhzSNb7KKykrdDH-p7p">
            <a:extLst>
              <a:ext uri="{FF2B5EF4-FFF2-40B4-BE49-F238E27FC236}">
                <a16:creationId xmlns:a16="http://schemas.microsoft.com/office/drawing/2014/main" id="{94D61409-53E9-4003-9BF7-505ED4A58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123" y="2591935"/>
            <a:ext cx="1714500" cy="36957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5.googleusercontent.com/2xTrmNlkJWI6Q6ZFK3wqNobzPA1QYnLtLxcBMQ5g6_N9Ot4JEEVErNzOjgA4Vq8IIIJxmP6PHQyKg_cJtIuRl5Vo0BUXojRpPaMhwBXOIrmHRJJ5Lcd1pqswkqGQbsKge--b5dwp">
            <a:extLst>
              <a:ext uri="{FF2B5EF4-FFF2-40B4-BE49-F238E27FC236}">
                <a16:creationId xmlns:a16="http://schemas.microsoft.com/office/drawing/2014/main" id="{6018E0C7-FC2B-4F94-81E8-97DBE3117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4" y="2591935"/>
            <a:ext cx="1714500" cy="36861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4.googleusercontent.com/THqZ2bWBurq3mNz2FWsx5lVcIiyEAr2HhzyAQkFomOODS_fMBgE6-RODIMhBKviEGh97KIb6hlDTJRc7GI82RR0WHPp5V-KZrfQv3CJvOWPWahDrlj1YwCqgWdTh__kTwP15OzHr">
            <a:extLst>
              <a:ext uri="{FF2B5EF4-FFF2-40B4-BE49-F238E27FC236}">
                <a16:creationId xmlns:a16="http://schemas.microsoft.com/office/drawing/2014/main" id="{22BCFADE-EC37-4424-AC97-27411E56C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885" y="2591935"/>
            <a:ext cx="1704975" cy="36957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01012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783BF-154A-417D-A074-8D27ED09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Plans and </a:t>
            </a:r>
            <a:r>
              <a:rPr lang="de-DE" dirty="0" err="1"/>
              <a:t>Procedure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future</a:t>
            </a:r>
            <a:r>
              <a:rPr lang="de-DE" dirty="0"/>
              <a:t> </a:t>
            </a:r>
            <a:r>
              <a:rPr lang="de-DE" dirty="0" err="1"/>
              <a:t>regulatory</a:t>
            </a:r>
            <a:r>
              <a:rPr lang="de-DE" dirty="0"/>
              <a:t> relevant </a:t>
            </a:r>
            <a:r>
              <a:rPr lang="de-DE" dirty="0" err="1"/>
              <a:t>activities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287342-B3BD-483B-AB5F-DB2D707779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/>
              <a:t>Overview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plan </a:t>
            </a:r>
            <a:r>
              <a:rPr lang="de-DE" dirty="0" err="1"/>
              <a:t>till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evaluation</a:t>
            </a:r>
            <a:endParaRPr lang="de-DE" dirty="0"/>
          </a:p>
          <a:p>
            <a:pPr lvl="1"/>
            <a:r>
              <a:rPr lang="de-DE" b="1" dirty="0"/>
              <a:t>Input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consortium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necessary</a:t>
            </a:r>
            <a:endParaRPr lang="de-DE" dirty="0"/>
          </a:p>
          <a:p>
            <a:r>
              <a:rPr lang="de-DE" dirty="0" err="1"/>
              <a:t>Procedure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involve</a:t>
            </a:r>
            <a:r>
              <a:rPr lang="de-DE" dirty="0"/>
              <a:t> relevant </a:t>
            </a:r>
            <a:r>
              <a:rPr lang="de-DE" dirty="0" err="1"/>
              <a:t>parts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consortium</a:t>
            </a:r>
            <a:r>
              <a:rPr lang="de-DE" dirty="0"/>
              <a:t> in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activity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627011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783BF-154A-417D-A074-8D27ED09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Plan </a:t>
            </a:r>
            <a:r>
              <a:rPr lang="de-DE" dirty="0" err="1"/>
              <a:t>till</a:t>
            </a:r>
            <a:r>
              <a:rPr lang="de-DE" dirty="0"/>
              <a:t> M6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168AB7A-38FD-4E5B-8D5B-F40909BCE7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348"/>
          <a:stretch/>
        </p:blipFill>
        <p:spPr>
          <a:xfrm>
            <a:off x="911424" y="1412776"/>
            <a:ext cx="10228664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25270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783BF-154A-417D-A074-8D27ED09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Plan M6 </a:t>
            </a:r>
            <a:r>
              <a:rPr lang="de-DE" dirty="0" err="1"/>
              <a:t>till</a:t>
            </a:r>
            <a:r>
              <a:rPr lang="de-DE" dirty="0"/>
              <a:t> M18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168AB7A-38FD-4E5B-8D5B-F40909BCE7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30" r="35"/>
          <a:stretch/>
        </p:blipFill>
        <p:spPr>
          <a:xfrm>
            <a:off x="2567608" y="1340768"/>
            <a:ext cx="6916296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84754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77BEF1-9E39-4296-A92E-AA06C88C5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: Involvement </a:t>
            </a:r>
            <a:r>
              <a:rPr lang="de-DE" dirty="0" err="1"/>
              <a:t>Procedure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F973A4-E5AC-4158-9B1A-9879DFAE81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activity</a:t>
            </a:r>
            <a:r>
              <a:rPr lang="de-DE" dirty="0"/>
              <a:t> </a:t>
            </a:r>
            <a:r>
              <a:rPr lang="de-DE" dirty="0" err="1"/>
              <a:t>requires</a:t>
            </a:r>
            <a:r>
              <a:rPr lang="de-DE" dirty="0"/>
              <a:t> </a:t>
            </a:r>
            <a:r>
              <a:rPr lang="de-DE" dirty="0" err="1"/>
              <a:t>input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different </a:t>
            </a:r>
            <a:r>
              <a:rPr lang="de-DE" dirty="0" err="1"/>
              <a:t>experts</a:t>
            </a:r>
            <a:r>
              <a:rPr lang="de-DE" dirty="0"/>
              <a:t>/</a:t>
            </a:r>
            <a:r>
              <a:rPr lang="de-DE" dirty="0" err="1"/>
              <a:t>roles</a:t>
            </a:r>
            <a:endParaRPr lang="de-DE" dirty="0"/>
          </a:p>
          <a:p>
            <a:pPr lvl="1"/>
            <a:r>
              <a:rPr lang="de-DE" dirty="0"/>
              <a:t>Description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roles</a:t>
            </a:r>
            <a:r>
              <a:rPr lang="de-DE" dirty="0"/>
              <a:t>/</a:t>
            </a:r>
            <a:r>
              <a:rPr lang="de-DE" dirty="0" err="1"/>
              <a:t>experts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Work </a:t>
            </a:r>
            <a:r>
              <a:rPr lang="de-DE" dirty="0" err="1"/>
              <a:t>package</a:t>
            </a:r>
            <a:r>
              <a:rPr lang="de-DE" dirty="0"/>
              <a:t> </a:t>
            </a:r>
            <a:r>
              <a:rPr lang="de-DE" dirty="0" err="1"/>
              <a:t>leaders</a:t>
            </a:r>
            <a:r>
              <a:rPr lang="de-DE" dirty="0"/>
              <a:t> -&gt; Return </a:t>
            </a:r>
            <a:r>
              <a:rPr lang="de-DE" dirty="0" err="1"/>
              <a:t>list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matching</a:t>
            </a:r>
            <a:r>
              <a:rPr lang="de-DE" dirty="0"/>
              <a:t> </a:t>
            </a:r>
            <a:r>
              <a:rPr lang="de-DE" dirty="0" err="1"/>
              <a:t>roles</a:t>
            </a:r>
            <a:r>
              <a:rPr lang="de-DE" dirty="0"/>
              <a:t> </a:t>
            </a:r>
            <a:r>
              <a:rPr lang="de-DE"/>
              <a:t>description</a:t>
            </a:r>
            <a:endParaRPr lang="de-DE" dirty="0"/>
          </a:p>
          <a:p>
            <a:pPr marL="360362" lvl="1" indent="0">
              <a:buNone/>
            </a:pPr>
            <a:endParaRPr lang="de-DE" dirty="0"/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activity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movisens</a:t>
            </a:r>
            <a:r>
              <a:rPr lang="de-DE" dirty="0"/>
              <a:t> </a:t>
            </a:r>
            <a:r>
              <a:rPr lang="de-DE" dirty="0" err="1"/>
              <a:t>provides</a:t>
            </a:r>
            <a:r>
              <a:rPr lang="de-DE" dirty="0"/>
              <a:t> </a:t>
            </a:r>
            <a:r>
              <a:rPr lang="de-DE" dirty="0" err="1"/>
              <a:t>upfront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goal</a:t>
            </a:r>
            <a:r>
              <a:rPr lang="de-DE" dirty="0"/>
              <a:t>/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activity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template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notes</a:t>
            </a:r>
            <a:endParaRPr lang="de-DE" dirty="0"/>
          </a:p>
          <a:p>
            <a:pPr lvl="1"/>
            <a:r>
              <a:rPr lang="de-DE" dirty="0"/>
              <a:t>After 2 </a:t>
            </a:r>
            <a:r>
              <a:rPr lang="de-DE" dirty="0" err="1"/>
              <a:t>weeks</a:t>
            </a:r>
            <a:r>
              <a:rPr lang="de-DE" dirty="0"/>
              <a:t> </a:t>
            </a:r>
            <a:r>
              <a:rPr lang="de-DE" dirty="0" err="1"/>
              <a:t>movisens</a:t>
            </a:r>
            <a:r>
              <a:rPr lang="de-DE" dirty="0"/>
              <a:t> will </a:t>
            </a:r>
            <a:r>
              <a:rPr lang="de-DE" dirty="0" err="1"/>
              <a:t>conduct</a:t>
            </a:r>
            <a:r>
              <a:rPr lang="de-DE" dirty="0"/>
              <a:t> a </a:t>
            </a:r>
            <a:r>
              <a:rPr lang="de-DE" dirty="0" err="1"/>
              <a:t>workshop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discuss</a:t>
            </a:r>
            <a:r>
              <a:rPr lang="de-DE" dirty="0"/>
              <a:t>/</a:t>
            </a:r>
            <a:r>
              <a:rPr lang="de-DE" dirty="0" err="1"/>
              <a:t>conduct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activity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(Duration and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workshop</a:t>
            </a:r>
            <a:r>
              <a:rPr lang="de-DE" dirty="0"/>
              <a:t> </a:t>
            </a:r>
            <a:r>
              <a:rPr lang="de-DE" dirty="0" err="1"/>
              <a:t>varies</a:t>
            </a:r>
            <a:r>
              <a:rPr lang="de-DE" dirty="0"/>
              <a:t> </a:t>
            </a:r>
            <a:r>
              <a:rPr lang="de-DE" dirty="0" err="1"/>
              <a:t>depending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activity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Depending</a:t>
            </a:r>
            <a:r>
              <a:rPr lang="de-DE" dirty="0"/>
              <a:t> on </a:t>
            </a:r>
            <a:r>
              <a:rPr lang="de-DE" dirty="0" err="1"/>
              <a:t>activity</a:t>
            </a:r>
            <a:r>
              <a:rPr lang="de-DE" dirty="0"/>
              <a:t> </a:t>
            </a:r>
            <a:r>
              <a:rPr lang="de-DE" dirty="0" err="1"/>
              <a:t>movisens</a:t>
            </a:r>
            <a:r>
              <a:rPr lang="de-DE" dirty="0"/>
              <a:t> will </a:t>
            </a:r>
            <a:r>
              <a:rPr lang="de-DE" dirty="0" err="1"/>
              <a:t>collect</a:t>
            </a:r>
            <a:r>
              <a:rPr lang="de-DE" dirty="0"/>
              <a:t> </a:t>
            </a:r>
            <a:r>
              <a:rPr lang="de-DE" dirty="0" err="1"/>
              <a:t>notes</a:t>
            </a:r>
            <a:r>
              <a:rPr lang="de-DE" dirty="0"/>
              <a:t> </a:t>
            </a:r>
            <a:r>
              <a:rPr lang="de-DE" dirty="0" err="1"/>
              <a:t>beforehand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create</a:t>
            </a:r>
            <a:r>
              <a:rPr lang="de-DE" dirty="0"/>
              <a:t> a </a:t>
            </a:r>
            <a:r>
              <a:rPr lang="de-DE" dirty="0" err="1"/>
              <a:t>consolidated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base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discussion</a:t>
            </a:r>
            <a:endParaRPr lang="de-DE" dirty="0"/>
          </a:p>
          <a:p>
            <a:pPr lvl="1"/>
            <a:r>
              <a:rPr lang="de-DE" dirty="0" err="1"/>
              <a:t>movisens</a:t>
            </a:r>
            <a:r>
              <a:rPr lang="de-DE" dirty="0"/>
              <a:t> </a:t>
            </a:r>
            <a:r>
              <a:rPr lang="de-DE" dirty="0" err="1"/>
              <a:t>creates</a:t>
            </a:r>
            <a:r>
              <a:rPr lang="de-DE" dirty="0"/>
              <a:t> a final </a:t>
            </a:r>
            <a:r>
              <a:rPr lang="de-DE" dirty="0" err="1"/>
              <a:t>document</a:t>
            </a:r>
            <a:r>
              <a:rPr lang="de-DE" dirty="0"/>
              <a:t> and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all </a:t>
            </a:r>
            <a:r>
              <a:rPr lang="de-DE" dirty="0" err="1"/>
              <a:t>participants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review</a:t>
            </a:r>
          </a:p>
        </p:txBody>
      </p:sp>
    </p:spTree>
    <p:extLst>
      <p:ext uri="{BB962C8B-B14F-4D97-AF65-F5344CB8AC3E}">
        <p14:creationId xmlns:p14="http://schemas.microsoft.com/office/powerpoint/2010/main" val="47946812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ovisens Präsentation">
  <a:themeElements>
    <a:clrScheme name="movisens">
      <a:dk1>
        <a:srgbClr val="000000"/>
      </a:dk1>
      <a:lt1>
        <a:srgbClr val="FFFFFF"/>
      </a:lt1>
      <a:dk2>
        <a:srgbClr val="000000"/>
      </a:dk2>
      <a:lt2>
        <a:srgbClr val="C3C3C7"/>
      </a:lt2>
      <a:accent1>
        <a:srgbClr val="CC002B"/>
      </a:accent1>
      <a:accent2>
        <a:srgbClr val="333399"/>
      </a:accent2>
      <a:accent3>
        <a:srgbClr val="99CC00"/>
      </a:accent3>
      <a:accent4>
        <a:srgbClr val="000000"/>
      </a:accent4>
      <a:accent5>
        <a:srgbClr val="009999"/>
      </a:accent5>
      <a:accent6>
        <a:srgbClr val="7030A0"/>
      </a:accent6>
      <a:hlink>
        <a:srgbClr val="CC002B"/>
      </a:hlink>
      <a:folHlink>
        <a:srgbClr val="CC002B"/>
      </a:folHlink>
    </a:clrScheme>
    <a:fontScheme name="movisens Präsentation">
      <a:majorFont>
        <a:latin typeface="Myriad Pro"/>
        <a:ea typeface=""/>
        <a:cs typeface="Arial"/>
      </a:majorFont>
      <a:minorFont>
        <a:latin typeface="Myriad Pro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Folgese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visens PowerPoint Vorlage 16zu9.potx" id="{170F4180-3A59-41B2-B0BE-9A98184AF364}" vid="{E18A5FED-3951-457E-99D6-2AE0553B59F1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2021-04-22 IMMERSE, Konsortialmeeting</Template>
  <TotalTime>0</TotalTime>
  <Pages>0</Pages>
  <Words>226</Words>
  <Characters>0</Characters>
  <Application>Microsoft Office PowerPoint</Application>
  <PresentationFormat>Breitbild</PresentationFormat>
  <Lines>0</Lines>
  <Paragraphs>30</Paragraphs>
  <Slides>10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9" baseType="lpstr">
      <vt:lpstr>Arial</vt:lpstr>
      <vt:lpstr>Calibri</vt:lpstr>
      <vt:lpstr>Myriad Pro</vt:lpstr>
      <vt:lpstr>Verdana</vt:lpstr>
      <vt:lpstr>Verdana Bold</vt:lpstr>
      <vt:lpstr>Wingdings</vt:lpstr>
      <vt:lpstr>ヒラギノ角ゴ ProN W3</vt:lpstr>
      <vt:lpstr>ヒラギノ角ゴ ProN W6</vt:lpstr>
      <vt:lpstr>movisens Präsentation</vt:lpstr>
      <vt:lpstr>IMMERSE Consortium meeting</vt:lpstr>
      <vt:lpstr>Development Work of TherapyDesigner</vt:lpstr>
      <vt:lpstr>Current TherapyManager</vt:lpstr>
      <vt:lpstr>Current TherapyManager</vt:lpstr>
      <vt:lpstr>Current TherapyDesigner App</vt:lpstr>
      <vt:lpstr>Plans and Procedure for future regulatory relevant activities</vt:lpstr>
      <vt:lpstr>Plan till M6</vt:lpstr>
      <vt:lpstr>Plan M6 till M18</vt:lpstr>
      <vt:lpstr>Results: Involvement Procedure</vt:lpstr>
      <vt:lpstr>Thank You!  www.movisens.com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IMMERSE Consortium meeting</dc:title>
  <dc:creator>Simon Krause</dc:creator>
  <cp:lastModifiedBy>Simon Krause</cp:lastModifiedBy>
  <cp:revision>14</cp:revision>
  <dcterms:created xsi:type="dcterms:W3CDTF">2021-04-21T08:32:50Z</dcterms:created>
  <dcterms:modified xsi:type="dcterms:W3CDTF">2021-04-22T15:40:33Z</dcterms:modified>
</cp:coreProperties>
</file>