
<file path=[Content_Types].xml><?xml version="1.0" encoding="utf-8"?>
<Types xmlns="http://schemas.openxmlformats.org/package/2006/content-types">
  <Default Extension="jpeg" ContentType="image/jpeg"/>
  <Default Extension="jpg" ContentType="image/jpeg"/>
  <Default Extension="mkv"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Lst>
  <p:notesMasterIdLst>
    <p:notesMasterId r:id="rId31"/>
  </p:notesMasterIdLst>
  <p:sldIdLst>
    <p:sldId id="256" r:id="rId5"/>
    <p:sldId id="257" r:id="rId6"/>
    <p:sldId id="274" r:id="rId7"/>
    <p:sldId id="264" r:id="rId8"/>
    <p:sldId id="275" r:id="rId9"/>
    <p:sldId id="276" r:id="rId10"/>
    <p:sldId id="281" r:id="rId11"/>
    <p:sldId id="267" r:id="rId12"/>
    <p:sldId id="268" r:id="rId13"/>
    <p:sldId id="282" r:id="rId14"/>
    <p:sldId id="280" r:id="rId15"/>
    <p:sldId id="286" r:id="rId16"/>
    <p:sldId id="285" r:id="rId17"/>
    <p:sldId id="284" r:id="rId18"/>
    <p:sldId id="288" r:id="rId19"/>
    <p:sldId id="283" r:id="rId20"/>
    <p:sldId id="269" r:id="rId21"/>
    <p:sldId id="272" r:id="rId22"/>
    <p:sldId id="289" r:id="rId23"/>
    <p:sldId id="290" r:id="rId24"/>
    <p:sldId id="291" r:id="rId25"/>
    <p:sldId id="258" r:id="rId26"/>
    <p:sldId id="260" r:id="rId27"/>
    <p:sldId id="259" r:id="rId28"/>
    <p:sldId id="262" r:id="rId29"/>
    <p:sldId id="292" r:id="rId30"/>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98"/>
    <p:restoredTop sz="59472" autoAdjust="0"/>
  </p:normalViewPr>
  <p:slideViewPr>
    <p:cSldViewPr snapToGrid="0" snapToObjects="1">
      <p:cViewPr varScale="1">
        <p:scale>
          <a:sx n="96" d="100"/>
          <a:sy n="96" d="100"/>
        </p:scale>
        <p:origin x="2804" y="6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23FE8-48FB-4D91-89EF-BBA3165943E7}"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E37EA1-98E7-4583-985B-7592E974F9EB}" type="slidenum">
              <a:rPr lang="en-US" smtClean="0"/>
              <a:t>‹nr.›</a:t>
            </a:fld>
            <a:endParaRPr lang="en-US"/>
          </a:p>
        </p:txBody>
      </p:sp>
    </p:spTree>
    <p:extLst>
      <p:ext uri="{BB962C8B-B14F-4D97-AF65-F5344CB8AC3E}">
        <p14:creationId xmlns:p14="http://schemas.microsoft.com/office/powerpoint/2010/main" val="1820627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E37EA1-98E7-4583-985B-7592E974F9EB}" type="slidenum">
              <a:rPr lang="en-US" smtClean="0"/>
              <a:t>1</a:t>
            </a:fld>
            <a:endParaRPr lang="en-US"/>
          </a:p>
        </p:txBody>
      </p:sp>
    </p:spTree>
    <p:extLst>
      <p:ext uri="{BB962C8B-B14F-4D97-AF65-F5344CB8AC3E}">
        <p14:creationId xmlns:p14="http://schemas.microsoft.com/office/powerpoint/2010/main" val="83687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4E37EA1-98E7-4583-985B-7592E974F9EB}" type="slidenum">
              <a:rPr lang="en-US" smtClean="0"/>
              <a:t>10</a:t>
            </a:fld>
            <a:endParaRPr lang="en-US"/>
          </a:p>
        </p:txBody>
      </p:sp>
    </p:spTree>
    <p:extLst>
      <p:ext uri="{BB962C8B-B14F-4D97-AF65-F5344CB8AC3E}">
        <p14:creationId xmlns:p14="http://schemas.microsoft.com/office/powerpoint/2010/main" val="1142227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24E37EA1-98E7-4583-985B-7592E974F9EB}" type="slidenum">
              <a:rPr lang="en-US" smtClean="0"/>
              <a:t>11</a:t>
            </a:fld>
            <a:endParaRPr lang="en-US"/>
          </a:p>
        </p:txBody>
      </p:sp>
    </p:spTree>
    <p:extLst>
      <p:ext uri="{BB962C8B-B14F-4D97-AF65-F5344CB8AC3E}">
        <p14:creationId xmlns:p14="http://schemas.microsoft.com/office/powerpoint/2010/main" val="1029708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24E37EA1-98E7-4583-985B-7592E974F9EB}" type="slidenum">
              <a:rPr lang="en-US" smtClean="0"/>
              <a:t>12</a:t>
            </a:fld>
            <a:endParaRPr lang="en-US"/>
          </a:p>
        </p:txBody>
      </p:sp>
    </p:spTree>
    <p:extLst>
      <p:ext uri="{BB962C8B-B14F-4D97-AF65-F5344CB8AC3E}">
        <p14:creationId xmlns:p14="http://schemas.microsoft.com/office/powerpoint/2010/main" val="2712750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4E37EA1-98E7-4583-985B-7592E974F9EB}" type="slidenum">
              <a:rPr lang="en-US" smtClean="0"/>
              <a:t>13</a:t>
            </a:fld>
            <a:endParaRPr lang="en-US"/>
          </a:p>
        </p:txBody>
      </p:sp>
    </p:spTree>
    <p:extLst>
      <p:ext uri="{BB962C8B-B14F-4D97-AF65-F5344CB8AC3E}">
        <p14:creationId xmlns:p14="http://schemas.microsoft.com/office/powerpoint/2010/main" val="3165467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4E37EA1-98E7-4583-985B-7592E974F9EB}" type="slidenum">
              <a:rPr lang="en-US" smtClean="0"/>
              <a:t>14</a:t>
            </a:fld>
            <a:endParaRPr lang="en-US"/>
          </a:p>
        </p:txBody>
      </p:sp>
    </p:spTree>
    <p:extLst>
      <p:ext uri="{BB962C8B-B14F-4D97-AF65-F5344CB8AC3E}">
        <p14:creationId xmlns:p14="http://schemas.microsoft.com/office/powerpoint/2010/main" val="341209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24E37EA1-98E7-4583-985B-7592E974F9EB}" type="slidenum">
              <a:rPr lang="en-US" smtClean="0"/>
              <a:t>15</a:t>
            </a:fld>
            <a:endParaRPr lang="en-US"/>
          </a:p>
        </p:txBody>
      </p:sp>
    </p:spTree>
    <p:extLst>
      <p:ext uri="{BB962C8B-B14F-4D97-AF65-F5344CB8AC3E}">
        <p14:creationId xmlns:p14="http://schemas.microsoft.com/office/powerpoint/2010/main" val="1424795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4E37EA1-98E7-4583-985B-7592E974F9EB}" type="slidenum">
              <a:rPr lang="en-US" smtClean="0"/>
              <a:t>16</a:t>
            </a:fld>
            <a:endParaRPr lang="en-US"/>
          </a:p>
        </p:txBody>
      </p:sp>
    </p:spTree>
    <p:extLst>
      <p:ext uri="{BB962C8B-B14F-4D97-AF65-F5344CB8AC3E}">
        <p14:creationId xmlns:p14="http://schemas.microsoft.com/office/powerpoint/2010/main" val="2426243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4E37EA1-98E7-4583-985B-7592E974F9EB}" type="slidenum">
              <a:rPr lang="en-US" smtClean="0"/>
              <a:t>17</a:t>
            </a:fld>
            <a:endParaRPr lang="en-US"/>
          </a:p>
        </p:txBody>
      </p:sp>
    </p:spTree>
    <p:extLst>
      <p:ext uri="{BB962C8B-B14F-4D97-AF65-F5344CB8AC3E}">
        <p14:creationId xmlns:p14="http://schemas.microsoft.com/office/powerpoint/2010/main" val="1836864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E37EA1-98E7-4583-985B-7592E974F9EB}" type="slidenum">
              <a:rPr lang="en-US" smtClean="0"/>
              <a:t>18</a:t>
            </a:fld>
            <a:endParaRPr lang="en-US"/>
          </a:p>
        </p:txBody>
      </p:sp>
    </p:spTree>
    <p:extLst>
      <p:ext uri="{BB962C8B-B14F-4D97-AF65-F5344CB8AC3E}">
        <p14:creationId xmlns:p14="http://schemas.microsoft.com/office/powerpoint/2010/main" val="3152955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4E37EA1-98E7-4583-985B-7592E974F9EB}" type="slidenum">
              <a:rPr lang="en-US" smtClean="0"/>
              <a:t>19</a:t>
            </a:fld>
            <a:endParaRPr lang="en-US"/>
          </a:p>
        </p:txBody>
      </p:sp>
    </p:spTree>
    <p:extLst>
      <p:ext uri="{BB962C8B-B14F-4D97-AF65-F5344CB8AC3E}">
        <p14:creationId xmlns:p14="http://schemas.microsoft.com/office/powerpoint/2010/main" val="4270902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4E37EA1-98E7-4583-985B-7592E974F9EB}" type="slidenum">
              <a:rPr lang="en-US" smtClean="0"/>
              <a:t>2</a:t>
            </a:fld>
            <a:endParaRPr lang="en-US"/>
          </a:p>
        </p:txBody>
      </p:sp>
    </p:spTree>
    <p:extLst>
      <p:ext uri="{BB962C8B-B14F-4D97-AF65-F5344CB8AC3E}">
        <p14:creationId xmlns:p14="http://schemas.microsoft.com/office/powerpoint/2010/main" val="3514022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4E37EA1-98E7-4583-985B-7592E974F9EB}" type="slidenum">
              <a:rPr lang="en-US" smtClean="0"/>
              <a:t>20</a:t>
            </a:fld>
            <a:endParaRPr lang="en-US"/>
          </a:p>
        </p:txBody>
      </p:sp>
    </p:spTree>
    <p:extLst>
      <p:ext uri="{BB962C8B-B14F-4D97-AF65-F5344CB8AC3E}">
        <p14:creationId xmlns:p14="http://schemas.microsoft.com/office/powerpoint/2010/main" val="2245917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4E37EA1-98E7-4583-985B-7592E974F9EB}" type="slidenum">
              <a:rPr lang="en-US" smtClean="0"/>
              <a:t>21</a:t>
            </a:fld>
            <a:endParaRPr lang="en-US"/>
          </a:p>
        </p:txBody>
      </p:sp>
    </p:spTree>
    <p:extLst>
      <p:ext uri="{BB962C8B-B14F-4D97-AF65-F5344CB8AC3E}">
        <p14:creationId xmlns:p14="http://schemas.microsoft.com/office/powerpoint/2010/main" val="878854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E37EA1-98E7-4583-985B-7592E974F9EB}" type="slidenum">
              <a:rPr lang="en-US" smtClean="0"/>
              <a:t>22</a:t>
            </a:fld>
            <a:endParaRPr lang="en-US"/>
          </a:p>
        </p:txBody>
      </p:sp>
    </p:spTree>
    <p:extLst>
      <p:ext uri="{BB962C8B-B14F-4D97-AF65-F5344CB8AC3E}">
        <p14:creationId xmlns:p14="http://schemas.microsoft.com/office/powerpoint/2010/main" val="3851996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E37EA1-98E7-4583-985B-7592E974F9EB}" type="slidenum">
              <a:rPr lang="en-US" smtClean="0"/>
              <a:t>23</a:t>
            </a:fld>
            <a:endParaRPr lang="en-US"/>
          </a:p>
        </p:txBody>
      </p:sp>
    </p:spTree>
    <p:extLst>
      <p:ext uri="{BB962C8B-B14F-4D97-AF65-F5344CB8AC3E}">
        <p14:creationId xmlns:p14="http://schemas.microsoft.com/office/powerpoint/2010/main" val="1453056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E37EA1-98E7-4583-985B-7592E974F9EB}" type="slidenum">
              <a:rPr lang="en-US" smtClean="0"/>
              <a:t>24</a:t>
            </a:fld>
            <a:endParaRPr lang="en-US"/>
          </a:p>
        </p:txBody>
      </p:sp>
    </p:spTree>
    <p:extLst>
      <p:ext uri="{BB962C8B-B14F-4D97-AF65-F5344CB8AC3E}">
        <p14:creationId xmlns:p14="http://schemas.microsoft.com/office/powerpoint/2010/main" val="1159338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E37EA1-98E7-4583-985B-7592E974F9EB}" type="slidenum">
              <a:rPr lang="en-US" smtClean="0"/>
              <a:t>25</a:t>
            </a:fld>
            <a:endParaRPr lang="en-US"/>
          </a:p>
        </p:txBody>
      </p:sp>
    </p:spTree>
    <p:extLst>
      <p:ext uri="{BB962C8B-B14F-4D97-AF65-F5344CB8AC3E}">
        <p14:creationId xmlns:p14="http://schemas.microsoft.com/office/powerpoint/2010/main" val="3667613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4E37EA1-98E7-4583-985B-7592E974F9EB}" type="slidenum">
              <a:rPr lang="en-US" smtClean="0"/>
              <a:t>26</a:t>
            </a:fld>
            <a:endParaRPr lang="en-US"/>
          </a:p>
        </p:txBody>
      </p:sp>
    </p:spTree>
    <p:extLst>
      <p:ext uri="{BB962C8B-B14F-4D97-AF65-F5344CB8AC3E}">
        <p14:creationId xmlns:p14="http://schemas.microsoft.com/office/powerpoint/2010/main" val="3563214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4E37EA1-98E7-4583-985B-7592E974F9EB}" type="slidenum">
              <a:rPr lang="en-US" smtClean="0"/>
              <a:t>3</a:t>
            </a:fld>
            <a:endParaRPr lang="en-US"/>
          </a:p>
        </p:txBody>
      </p:sp>
    </p:spTree>
    <p:extLst>
      <p:ext uri="{BB962C8B-B14F-4D97-AF65-F5344CB8AC3E}">
        <p14:creationId xmlns:p14="http://schemas.microsoft.com/office/powerpoint/2010/main" val="3565847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4E37EA1-98E7-4583-985B-7592E974F9EB}" type="slidenum">
              <a:rPr lang="en-US" smtClean="0"/>
              <a:t>4</a:t>
            </a:fld>
            <a:endParaRPr lang="en-US"/>
          </a:p>
        </p:txBody>
      </p:sp>
    </p:spTree>
    <p:extLst>
      <p:ext uri="{BB962C8B-B14F-4D97-AF65-F5344CB8AC3E}">
        <p14:creationId xmlns:p14="http://schemas.microsoft.com/office/powerpoint/2010/main" val="1952786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4E37EA1-98E7-4583-985B-7592E974F9EB}" type="slidenum">
              <a:rPr lang="en-US" smtClean="0"/>
              <a:t>5</a:t>
            </a:fld>
            <a:endParaRPr lang="en-US"/>
          </a:p>
        </p:txBody>
      </p:sp>
    </p:spTree>
    <p:extLst>
      <p:ext uri="{BB962C8B-B14F-4D97-AF65-F5344CB8AC3E}">
        <p14:creationId xmlns:p14="http://schemas.microsoft.com/office/powerpoint/2010/main" val="2006294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4E37EA1-98E7-4583-985B-7592E974F9EB}" type="slidenum">
              <a:rPr lang="en-US" smtClean="0"/>
              <a:t>6</a:t>
            </a:fld>
            <a:endParaRPr lang="en-US"/>
          </a:p>
        </p:txBody>
      </p:sp>
    </p:spTree>
    <p:extLst>
      <p:ext uri="{BB962C8B-B14F-4D97-AF65-F5344CB8AC3E}">
        <p14:creationId xmlns:p14="http://schemas.microsoft.com/office/powerpoint/2010/main" val="272815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4E37EA1-98E7-4583-985B-7592E974F9EB}" type="slidenum">
              <a:rPr lang="en-US" smtClean="0"/>
              <a:t>7</a:t>
            </a:fld>
            <a:endParaRPr lang="en-US"/>
          </a:p>
        </p:txBody>
      </p:sp>
    </p:spTree>
    <p:extLst>
      <p:ext uri="{BB962C8B-B14F-4D97-AF65-F5344CB8AC3E}">
        <p14:creationId xmlns:p14="http://schemas.microsoft.com/office/powerpoint/2010/main" val="71168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E37EA1-98E7-4583-985B-7592E974F9EB}" type="slidenum">
              <a:rPr lang="en-US" smtClean="0"/>
              <a:t>8</a:t>
            </a:fld>
            <a:endParaRPr lang="en-US"/>
          </a:p>
        </p:txBody>
      </p:sp>
    </p:spTree>
    <p:extLst>
      <p:ext uri="{BB962C8B-B14F-4D97-AF65-F5344CB8AC3E}">
        <p14:creationId xmlns:p14="http://schemas.microsoft.com/office/powerpoint/2010/main" val="4045236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24E37EA1-98E7-4583-985B-7592E974F9EB}" type="slidenum">
              <a:rPr lang="en-US" smtClean="0"/>
              <a:t>9</a:t>
            </a:fld>
            <a:endParaRPr lang="en-US"/>
          </a:p>
        </p:txBody>
      </p:sp>
    </p:spTree>
    <p:extLst>
      <p:ext uri="{BB962C8B-B14F-4D97-AF65-F5344CB8AC3E}">
        <p14:creationId xmlns:p14="http://schemas.microsoft.com/office/powerpoint/2010/main" val="3785050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F1270-055B-4345-8AA2-5E97771D656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2A669E31-735F-5141-A753-9CD8177E6B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7792BBDB-1B05-B84E-A15E-05D76730514D}"/>
              </a:ext>
            </a:extLst>
          </p:cNvPr>
          <p:cNvSpPr>
            <a:spLocks noGrp="1"/>
          </p:cNvSpPr>
          <p:nvPr>
            <p:ph type="dt" sz="half" idx="10"/>
          </p:nvPr>
        </p:nvSpPr>
        <p:spPr/>
        <p:txBody>
          <a:bodyPr/>
          <a:lstStyle/>
          <a:p>
            <a:fld id="{796EA127-13C1-924F-A538-9775A880D876}" type="datetimeFigureOut">
              <a:rPr lang="en-BE" smtClean="0"/>
              <a:t>01/17/2023</a:t>
            </a:fld>
            <a:endParaRPr lang="en-BE"/>
          </a:p>
        </p:txBody>
      </p:sp>
      <p:sp>
        <p:nvSpPr>
          <p:cNvPr id="5" name="Footer Placeholder 4">
            <a:extLst>
              <a:ext uri="{FF2B5EF4-FFF2-40B4-BE49-F238E27FC236}">
                <a16:creationId xmlns:a16="http://schemas.microsoft.com/office/drawing/2014/main" id="{957E8ED4-AFDA-3141-A8DB-1B58B746269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DCF20166-0B39-C946-AD69-EC1ADE10F9FB}"/>
              </a:ext>
            </a:extLst>
          </p:cNvPr>
          <p:cNvSpPr>
            <a:spLocks noGrp="1"/>
          </p:cNvSpPr>
          <p:nvPr>
            <p:ph type="sldNum" sz="quarter" idx="12"/>
          </p:nvPr>
        </p:nvSpPr>
        <p:spPr/>
        <p:txBody>
          <a:bodyPr/>
          <a:lstStyle/>
          <a:p>
            <a:fld id="{ACE18BBF-5B18-7049-853F-C10DCBE7EBA7}" type="slidenum">
              <a:rPr lang="en-BE" smtClean="0"/>
              <a:t>‹nr.›</a:t>
            </a:fld>
            <a:endParaRPr lang="en-BE"/>
          </a:p>
        </p:txBody>
      </p:sp>
    </p:spTree>
    <p:extLst>
      <p:ext uri="{BB962C8B-B14F-4D97-AF65-F5344CB8AC3E}">
        <p14:creationId xmlns:p14="http://schemas.microsoft.com/office/powerpoint/2010/main" val="32555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97DBD-283C-E644-89FE-38E65297EC31}"/>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43F297BE-3D4F-DA4E-BDB7-82B87F3DF17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1BF1641A-A0CE-814E-AF06-493285815EA5}"/>
              </a:ext>
            </a:extLst>
          </p:cNvPr>
          <p:cNvSpPr>
            <a:spLocks noGrp="1"/>
          </p:cNvSpPr>
          <p:nvPr>
            <p:ph type="dt" sz="half" idx="10"/>
          </p:nvPr>
        </p:nvSpPr>
        <p:spPr/>
        <p:txBody>
          <a:bodyPr/>
          <a:lstStyle/>
          <a:p>
            <a:fld id="{796EA127-13C1-924F-A538-9775A880D876}" type="datetimeFigureOut">
              <a:rPr lang="en-BE" smtClean="0"/>
              <a:t>01/17/2023</a:t>
            </a:fld>
            <a:endParaRPr lang="en-BE"/>
          </a:p>
        </p:txBody>
      </p:sp>
      <p:sp>
        <p:nvSpPr>
          <p:cNvPr id="5" name="Footer Placeholder 4">
            <a:extLst>
              <a:ext uri="{FF2B5EF4-FFF2-40B4-BE49-F238E27FC236}">
                <a16:creationId xmlns:a16="http://schemas.microsoft.com/office/drawing/2014/main" id="{5E20D62D-367E-FD4E-9043-691090F34C77}"/>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DF479D41-8353-7A48-AA86-E96FF3199670}"/>
              </a:ext>
            </a:extLst>
          </p:cNvPr>
          <p:cNvSpPr>
            <a:spLocks noGrp="1"/>
          </p:cNvSpPr>
          <p:nvPr>
            <p:ph type="sldNum" sz="quarter" idx="12"/>
          </p:nvPr>
        </p:nvSpPr>
        <p:spPr/>
        <p:txBody>
          <a:bodyPr/>
          <a:lstStyle/>
          <a:p>
            <a:fld id="{ACE18BBF-5B18-7049-853F-C10DCBE7EBA7}" type="slidenum">
              <a:rPr lang="en-BE" smtClean="0"/>
              <a:t>‹nr.›</a:t>
            </a:fld>
            <a:endParaRPr lang="en-BE"/>
          </a:p>
        </p:txBody>
      </p:sp>
    </p:spTree>
    <p:extLst>
      <p:ext uri="{BB962C8B-B14F-4D97-AF65-F5344CB8AC3E}">
        <p14:creationId xmlns:p14="http://schemas.microsoft.com/office/powerpoint/2010/main" val="2033281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1E2DAF-0D15-4C41-88E3-DD5EC96390D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AFD17DB4-BD82-0348-8F49-C606D359DDE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34D6FFDD-AA16-514F-89B6-1F1ADF355A68}"/>
              </a:ext>
            </a:extLst>
          </p:cNvPr>
          <p:cNvSpPr>
            <a:spLocks noGrp="1"/>
          </p:cNvSpPr>
          <p:nvPr>
            <p:ph type="dt" sz="half" idx="10"/>
          </p:nvPr>
        </p:nvSpPr>
        <p:spPr/>
        <p:txBody>
          <a:bodyPr/>
          <a:lstStyle/>
          <a:p>
            <a:fld id="{796EA127-13C1-924F-A538-9775A880D876}" type="datetimeFigureOut">
              <a:rPr lang="en-BE" smtClean="0"/>
              <a:t>01/17/2023</a:t>
            </a:fld>
            <a:endParaRPr lang="en-BE"/>
          </a:p>
        </p:txBody>
      </p:sp>
      <p:sp>
        <p:nvSpPr>
          <p:cNvPr id="5" name="Footer Placeholder 4">
            <a:extLst>
              <a:ext uri="{FF2B5EF4-FFF2-40B4-BE49-F238E27FC236}">
                <a16:creationId xmlns:a16="http://schemas.microsoft.com/office/drawing/2014/main" id="{986FAF01-97EB-6B4F-888B-4B65BBD2E086}"/>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7878DBF3-1125-5543-B9AA-67713F16EF6A}"/>
              </a:ext>
            </a:extLst>
          </p:cNvPr>
          <p:cNvSpPr>
            <a:spLocks noGrp="1"/>
          </p:cNvSpPr>
          <p:nvPr>
            <p:ph type="sldNum" sz="quarter" idx="12"/>
          </p:nvPr>
        </p:nvSpPr>
        <p:spPr/>
        <p:txBody>
          <a:bodyPr/>
          <a:lstStyle/>
          <a:p>
            <a:fld id="{ACE18BBF-5B18-7049-853F-C10DCBE7EBA7}" type="slidenum">
              <a:rPr lang="en-BE" smtClean="0"/>
              <a:t>‹nr.›</a:t>
            </a:fld>
            <a:endParaRPr lang="en-BE"/>
          </a:p>
        </p:txBody>
      </p:sp>
    </p:spTree>
    <p:extLst>
      <p:ext uri="{BB962C8B-B14F-4D97-AF65-F5344CB8AC3E}">
        <p14:creationId xmlns:p14="http://schemas.microsoft.com/office/powerpoint/2010/main" val="3672264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08D4A-F07D-C142-AAAC-DC8E06A7F061}"/>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7C82EF9C-269B-AE4B-866A-93091474462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97223358-9034-4848-B470-11CF37076969}"/>
              </a:ext>
            </a:extLst>
          </p:cNvPr>
          <p:cNvSpPr>
            <a:spLocks noGrp="1"/>
          </p:cNvSpPr>
          <p:nvPr>
            <p:ph type="dt" sz="half" idx="10"/>
          </p:nvPr>
        </p:nvSpPr>
        <p:spPr/>
        <p:txBody>
          <a:bodyPr/>
          <a:lstStyle/>
          <a:p>
            <a:fld id="{796EA127-13C1-924F-A538-9775A880D876}" type="datetimeFigureOut">
              <a:rPr lang="en-BE" smtClean="0"/>
              <a:t>01/17/2023</a:t>
            </a:fld>
            <a:endParaRPr lang="en-BE"/>
          </a:p>
        </p:txBody>
      </p:sp>
      <p:sp>
        <p:nvSpPr>
          <p:cNvPr id="5" name="Footer Placeholder 4">
            <a:extLst>
              <a:ext uri="{FF2B5EF4-FFF2-40B4-BE49-F238E27FC236}">
                <a16:creationId xmlns:a16="http://schemas.microsoft.com/office/drawing/2014/main" id="{373E01FA-01B1-EB4F-8742-F71A15499F23}"/>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3A0FEB6D-4D5E-4B41-9723-BB54C89212D5}"/>
              </a:ext>
            </a:extLst>
          </p:cNvPr>
          <p:cNvSpPr>
            <a:spLocks noGrp="1"/>
          </p:cNvSpPr>
          <p:nvPr>
            <p:ph type="sldNum" sz="quarter" idx="12"/>
          </p:nvPr>
        </p:nvSpPr>
        <p:spPr/>
        <p:txBody>
          <a:bodyPr/>
          <a:lstStyle/>
          <a:p>
            <a:fld id="{ACE18BBF-5B18-7049-853F-C10DCBE7EBA7}" type="slidenum">
              <a:rPr lang="en-BE" smtClean="0"/>
              <a:t>‹nr.›</a:t>
            </a:fld>
            <a:endParaRPr lang="en-BE"/>
          </a:p>
        </p:txBody>
      </p:sp>
    </p:spTree>
    <p:extLst>
      <p:ext uri="{BB962C8B-B14F-4D97-AF65-F5344CB8AC3E}">
        <p14:creationId xmlns:p14="http://schemas.microsoft.com/office/powerpoint/2010/main" val="4140225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AC96E-BFFF-A949-899B-96355D21461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3F6A0AF6-0197-6F48-A7AD-84E1D6E2FB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5B24CBB-9115-B147-93A3-E0A4792B260E}"/>
              </a:ext>
            </a:extLst>
          </p:cNvPr>
          <p:cNvSpPr>
            <a:spLocks noGrp="1"/>
          </p:cNvSpPr>
          <p:nvPr>
            <p:ph type="dt" sz="half" idx="10"/>
          </p:nvPr>
        </p:nvSpPr>
        <p:spPr/>
        <p:txBody>
          <a:bodyPr/>
          <a:lstStyle/>
          <a:p>
            <a:fld id="{796EA127-13C1-924F-A538-9775A880D876}" type="datetimeFigureOut">
              <a:rPr lang="en-BE" smtClean="0"/>
              <a:t>01/17/2023</a:t>
            </a:fld>
            <a:endParaRPr lang="en-BE"/>
          </a:p>
        </p:txBody>
      </p:sp>
      <p:sp>
        <p:nvSpPr>
          <p:cNvPr id="5" name="Footer Placeholder 4">
            <a:extLst>
              <a:ext uri="{FF2B5EF4-FFF2-40B4-BE49-F238E27FC236}">
                <a16:creationId xmlns:a16="http://schemas.microsoft.com/office/drawing/2014/main" id="{C36AE218-9B27-3F4E-B879-3C58256FA4AD}"/>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1791146A-7772-F343-B337-CAEE7606351C}"/>
              </a:ext>
            </a:extLst>
          </p:cNvPr>
          <p:cNvSpPr>
            <a:spLocks noGrp="1"/>
          </p:cNvSpPr>
          <p:nvPr>
            <p:ph type="sldNum" sz="quarter" idx="12"/>
          </p:nvPr>
        </p:nvSpPr>
        <p:spPr/>
        <p:txBody>
          <a:bodyPr/>
          <a:lstStyle/>
          <a:p>
            <a:fld id="{ACE18BBF-5B18-7049-853F-C10DCBE7EBA7}" type="slidenum">
              <a:rPr lang="en-BE" smtClean="0"/>
              <a:t>‹nr.›</a:t>
            </a:fld>
            <a:endParaRPr lang="en-BE"/>
          </a:p>
        </p:txBody>
      </p:sp>
    </p:spTree>
    <p:extLst>
      <p:ext uri="{BB962C8B-B14F-4D97-AF65-F5344CB8AC3E}">
        <p14:creationId xmlns:p14="http://schemas.microsoft.com/office/powerpoint/2010/main" val="151644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D89E0-3CF5-AC41-BEE6-11032DD081C3}"/>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2F30C72C-2AA5-6F4E-949F-A2ED252AD9A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71FA42C7-B59B-264A-81B8-365C346D307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A60725D1-67D0-0A42-81B5-0155A04F8DC9}"/>
              </a:ext>
            </a:extLst>
          </p:cNvPr>
          <p:cNvSpPr>
            <a:spLocks noGrp="1"/>
          </p:cNvSpPr>
          <p:nvPr>
            <p:ph type="dt" sz="half" idx="10"/>
          </p:nvPr>
        </p:nvSpPr>
        <p:spPr/>
        <p:txBody>
          <a:bodyPr/>
          <a:lstStyle/>
          <a:p>
            <a:fld id="{796EA127-13C1-924F-A538-9775A880D876}" type="datetimeFigureOut">
              <a:rPr lang="en-BE" smtClean="0"/>
              <a:t>01/17/2023</a:t>
            </a:fld>
            <a:endParaRPr lang="en-BE"/>
          </a:p>
        </p:txBody>
      </p:sp>
      <p:sp>
        <p:nvSpPr>
          <p:cNvPr id="6" name="Footer Placeholder 5">
            <a:extLst>
              <a:ext uri="{FF2B5EF4-FFF2-40B4-BE49-F238E27FC236}">
                <a16:creationId xmlns:a16="http://schemas.microsoft.com/office/drawing/2014/main" id="{94F6EF48-4164-784D-B9C0-FDE7CA5E783E}"/>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1197C589-C909-B744-A1D3-3A93505AB6A7}"/>
              </a:ext>
            </a:extLst>
          </p:cNvPr>
          <p:cNvSpPr>
            <a:spLocks noGrp="1"/>
          </p:cNvSpPr>
          <p:nvPr>
            <p:ph type="sldNum" sz="quarter" idx="12"/>
          </p:nvPr>
        </p:nvSpPr>
        <p:spPr/>
        <p:txBody>
          <a:bodyPr/>
          <a:lstStyle/>
          <a:p>
            <a:fld id="{ACE18BBF-5B18-7049-853F-C10DCBE7EBA7}" type="slidenum">
              <a:rPr lang="en-BE" smtClean="0"/>
              <a:t>‹nr.›</a:t>
            </a:fld>
            <a:endParaRPr lang="en-BE"/>
          </a:p>
        </p:txBody>
      </p:sp>
    </p:spTree>
    <p:extLst>
      <p:ext uri="{BB962C8B-B14F-4D97-AF65-F5344CB8AC3E}">
        <p14:creationId xmlns:p14="http://schemas.microsoft.com/office/powerpoint/2010/main" val="194285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B633B-5E29-9F4B-93FD-D945453D56DC}"/>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B4B33822-A599-744D-9F06-9F5173BF9E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BBB2654-A07D-F641-81DC-342C81CE092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1FEB1606-615F-414A-8428-83B93F112B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8E7191E-EB67-424F-9962-0AA87C579B6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687E0394-CE8A-3F4B-8A77-FF4B1A4AF0F6}"/>
              </a:ext>
            </a:extLst>
          </p:cNvPr>
          <p:cNvSpPr>
            <a:spLocks noGrp="1"/>
          </p:cNvSpPr>
          <p:nvPr>
            <p:ph type="dt" sz="half" idx="10"/>
          </p:nvPr>
        </p:nvSpPr>
        <p:spPr/>
        <p:txBody>
          <a:bodyPr/>
          <a:lstStyle/>
          <a:p>
            <a:fld id="{796EA127-13C1-924F-A538-9775A880D876}" type="datetimeFigureOut">
              <a:rPr lang="en-BE" smtClean="0"/>
              <a:t>01/17/2023</a:t>
            </a:fld>
            <a:endParaRPr lang="en-BE"/>
          </a:p>
        </p:txBody>
      </p:sp>
      <p:sp>
        <p:nvSpPr>
          <p:cNvPr id="8" name="Footer Placeholder 7">
            <a:extLst>
              <a:ext uri="{FF2B5EF4-FFF2-40B4-BE49-F238E27FC236}">
                <a16:creationId xmlns:a16="http://schemas.microsoft.com/office/drawing/2014/main" id="{531CF5D1-4862-5F45-B5DC-2B60A7550ECE}"/>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2501C031-9D09-934C-BC1D-1EBC0CB26426}"/>
              </a:ext>
            </a:extLst>
          </p:cNvPr>
          <p:cNvSpPr>
            <a:spLocks noGrp="1"/>
          </p:cNvSpPr>
          <p:nvPr>
            <p:ph type="sldNum" sz="quarter" idx="12"/>
          </p:nvPr>
        </p:nvSpPr>
        <p:spPr/>
        <p:txBody>
          <a:bodyPr/>
          <a:lstStyle/>
          <a:p>
            <a:fld id="{ACE18BBF-5B18-7049-853F-C10DCBE7EBA7}" type="slidenum">
              <a:rPr lang="en-BE" smtClean="0"/>
              <a:t>‹nr.›</a:t>
            </a:fld>
            <a:endParaRPr lang="en-BE"/>
          </a:p>
        </p:txBody>
      </p:sp>
    </p:spTree>
    <p:extLst>
      <p:ext uri="{BB962C8B-B14F-4D97-AF65-F5344CB8AC3E}">
        <p14:creationId xmlns:p14="http://schemas.microsoft.com/office/powerpoint/2010/main" val="3638613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7BAC4-8351-D24A-8C12-F8B74D847E4E}"/>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63A4D877-AA99-7E47-903D-7FB43B79C5FA}"/>
              </a:ext>
            </a:extLst>
          </p:cNvPr>
          <p:cNvSpPr>
            <a:spLocks noGrp="1"/>
          </p:cNvSpPr>
          <p:nvPr>
            <p:ph type="dt" sz="half" idx="10"/>
          </p:nvPr>
        </p:nvSpPr>
        <p:spPr/>
        <p:txBody>
          <a:bodyPr/>
          <a:lstStyle/>
          <a:p>
            <a:fld id="{796EA127-13C1-924F-A538-9775A880D876}" type="datetimeFigureOut">
              <a:rPr lang="en-BE" smtClean="0"/>
              <a:t>01/17/2023</a:t>
            </a:fld>
            <a:endParaRPr lang="en-BE"/>
          </a:p>
        </p:txBody>
      </p:sp>
      <p:sp>
        <p:nvSpPr>
          <p:cNvPr id="4" name="Footer Placeholder 3">
            <a:extLst>
              <a:ext uri="{FF2B5EF4-FFF2-40B4-BE49-F238E27FC236}">
                <a16:creationId xmlns:a16="http://schemas.microsoft.com/office/drawing/2014/main" id="{9C3F5600-31DA-D64E-A8BC-8C61E0302382}"/>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B3B96914-DDD7-4F44-8C43-DF56303F9552}"/>
              </a:ext>
            </a:extLst>
          </p:cNvPr>
          <p:cNvSpPr>
            <a:spLocks noGrp="1"/>
          </p:cNvSpPr>
          <p:nvPr>
            <p:ph type="sldNum" sz="quarter" idx="12"/>
          </p:nvPr>
        </p:nvSpPr>
        <p:spPr/>
        <p:txBody>
          <a:bodyPr/>
          <a:lstStyle/>
          <a:p>
            <a:fld id="{ACE18BBF-5B18-7049-853F-C10DCBE7EBA7}" type="slidenum">
              <a:rPr lang="en-BE" smtClean="0"/>
              <a:t>‹nr.›</a:t>
            </a:fld>
            <a:endParaRPr lang="en-BE"/>
          </a:p>
        </p:txBody>
      </p:sp>
    </p:spTree>
    <p:extLst>
      <p:ext uri="{BB962C8B-B14F-4D97-AF65-F5344CB8AC3E}">
        <p14:creationId xmlns:p14="http://schemas.microsoft.com/office/powerpoint/2010/main" val="272301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70C624-CFC7-DB4B-A848-4E5BA0546DAB}"/>
              </a:ext>
            </a:extLst>
          </p:cNvPr>
          <p:cNvSpPr>
            <a:spLocks noGrp="1"/>
          </p:cNvSpPr>
          <p:nvPr>
            <p:ph type="dt" sz="half" idx="10"/>
          </p:nvPr>
        </p:nvSpPr>
        <p:spPr/>
        <p:txBody>
          <a:bodyPr/>
          <a:lstStyle/>
          <a:p>
            <a:fld id="{796EA127-13C1-924F-A538-9775A880D876}" type="datetimeFigureOut">
              <a:rPr lang="en-BE" smtClean="0"/>
              <a:t>01/17/2023</a:t>
            </a:fld>
            <a:endParaRPr lang="en-BE"/>
          </a:p>
        </p:txBody>
      </p:sp>
      <p:sp>
        <p:nvSpPr>
          <p:cNvPr id="3" name="Footer Placeholder 2">
            <a:extLst>
              <a:ext uri="{FF2B5EF4-FFF2-40B4-BE49-F238E27FC236}">
                <a16:creationId xmlns:a16="http://schemas.microsoft.com/office/drawing/2014/main" id="{73DA87AD-9F26-2541-A9E9-3706BDBFB812}"/>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85411E02-49CE-8046-8C47-D3DF64BFB90E}"/>
              </a:ext>
            </a:extLst>
          </p:cNvPr>
          <p:cNvSpPr>
            <a:spLocks noGrp="1"/>
          </p:cNvSpPr>
          <p:nvPr>
            <p:ph type="sldNum" sz="quarter" idx="12"/>
          </p:nvPr>
        </p:nvSpPr>
        <p:spPr/>
        <p:txBody>
          <a:bodyPr/>
          <a:lstStyle/>
          <a:p>
            <a:fld id="{ACE18BBF-5B18-7049-853F-C10DCBE7EBA7}" type="slidenum">
              <a:rPr lang="en-BE" smtClean="0"/>
              <a:t>‹nr.›</a:t>
            </a:fld>
            <a:endParaRPr lang="en-BE"/>
          </a:p>
        </p:txBody>
      </p:sp>
    </p:spTree>
    <p:extLst>
      <p:ext uri="{BB962C8B-B14F-4D97-AF65-F5344CB8AC3E}">
        <p14:creationId xmlns:p14="http://schemas.microsoft.com/office/powerpoint/2010/main" val="841957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E876C-3648-A74C-A341-F0EC9EDEAF3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0AAF3C4C-491A-274A-9E52-C8924E339D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F981387A-A9E6-9C4B-A598-E4BE97686F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2FA9C16-C964-1B47-A782-04068AEB01FB}"/>
              </a:ext>
            </a:extLst>
          </p:cNvPr>
          <p:cNvSpPr>
            <a:spLocks noGrp="1"/>
          </p:cNvSpPr>
          <p:nvPr>
            <p:ph type="dt" sz="half" idx="10"/>
          </p:nvPr>
        </p:nvSpPr>
        <p:spPr/>
        <p:txBody>
          <a:bodyPr/>
          <a:lstStyle/>
          <a:p>
            <a:fld id="{796EA127-13C1-924F-A538-9775A880D876}" type="datetimeFigureOut">
              <a:rPr lang="en-BE" smtClean="0"/>
              <a:t>01/17/2023</a:t>
            </a:fld>
            <a:endParaRPr lang="en-BE"/>
          </a:p>
        </p:txBody>
      </p:sp>
      <p:sp>
        <p:nvSpPr>
          <p:cNvPr id="6" name="Footer Placeholder 5">
            <a:extLst>
              <a:ext uri="{FF2B5EF4-FFF2-40B4-BE49-F238E27FC236}">
                <a16:creationId xmlns:a16="http://schemas.microsoft.com/office/drawing/2014/main" id="{FB9E0F18-0363-D24B-A278-F938378A6E9E}"/>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7342B735-AFE2-9746-91F7-F53324ED14B0}"/>
              </a:ext>
            </a:extLst>
          </p:cNvPr>
          <p:cNvSpPr>
            <a:spLocks noGrp="1"/>
          </p:cNvSpPr>
          <p:nvPr>
            <p:ph type="sldNum" sz="quarter" idx="12"/>
          </p:nvPr>
        </p:nvSpPr>
        <p:spPr/>
        <p:txBody>
          <a:bodyPr/>
          <a:lstStyle/>
          <a:p>
            <a:fld id="{ACE18BBF-5B18-7049-853F-C10DCBE7EBA7}" type="slidenum">
              <a:rPr lang="en-BE" smtClean="0"/>
              <a:t>‹nr.›</a:t>
            </a:fld>
            <a:endParaRPr lang="en-BE"/>
          </a:p>
        </p:txBody>
      </p:sp>
    </p:spTree>
    <p:extLst>
      <p:ext uri="{BB962C8B-B14F-4D97-AF65-F5344CB8AC3E}">
        <p14:creationId xmlns:p14="http://schemas.microsoft.com/office/powerpoint/2010/main" val="31506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6A752-FB78-C642-8F4D-7A9C0F68D7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7F5FF015-3C6D-544D-8436-CA00E80DD9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464D6A74-F6BB-3B42-831D-5CB8DB5F4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452066C-B378-D846-B59B-8CBDB5687D2A}"/>
              </a:ext>
            </a:extLst>
          </p:cNvPr>
          <p:cNvSpPr>
            <a:spLocks noGrp="1"/>
          </p:cNvSpPr>
          <p:nvPr>
            <p:ph type="dt" sz="half" idx="10"/>
          </p:nvPr>
        </p:nvSpPr>
        <p:spPr/>
        <p:txBody>
          <a:bodyPr/>
          <a:lstStyle/>
          <a:p>
            <a:fld id="{796EA127-13C1-924F-A538-9775A880D876}" type="datetimeFigureOut">
              <a:rPr lang="en-BE" smtClean="0"/>
              <a:t>01/17/2023</a:t>
            </a:fld>
            <a:endParaRPr lang="en-BE"/>
          </a:p>
        </p:txBody>
      </p:sp>
      <p:sp>
        <p:nvSpPr>
          <p:cNvPr id="6" name="Footer Placeholder 5">
            <a:extLst>
              <a:ext uri="{FF2B5EF4-FFF2-40B4-BE49-F238E27FC236}">
                <a16:creationId xmlns:a16="http://schemas.microsoft.com/office/drawing/2014/main" id="{7F3EE99F-98CA-2541-BB66-CE7B6D240803}"/>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0C17468F-D411-EA4A-9EB0-2213A3BF22B4}"/>
              </a:ext>
            </a:extLst>
          </p:cNvPr>
          <p:cNvSpPr>
            <a:spLocks noGrp="1"/>
          </p:cNvSpPr>
          <p:nvPr>
            <p:ph type="sldNum" sz="quarter" idx="12"/>
          </p:nvPr>
        </p:nvSpPr>
        <p:spPr/>
        <p:txBody>
          <a:bodyPr/>
          <a:lstStyle/>
          <a:p>
            <a:fld id="{ACE18BBF-5B18-7049-853F-C10DCBE7EBA7}" type="slidenum">
              <a:rPr lang="en-BE" smtClean="0"/>
              <a:t>‹nr.›</a:t>
            </a:fld>
            <a:endParaRPr lang="en-BE"/>
          </a:p>
        </p:txBody>
      </p:sp>
    </p:spTree>
    <p:extLst>
      <p:ext uri="{BB962C8B-B14F-4D97-AF65-F5344CB8AC3E}">
        <p14:creationId xmlns:p14="http://schemas.microsoft.com/office/powerpoint/2010/main" val="2448223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6096A5-2F64-754F-A1D6-CE411044A9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FCAE8B3C-FC2F-5D4F-9489-1B40648744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B8B3A4F5-00FD-B848-99F0-14F0CBDDD1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EA127-13C1-924F-A538-9775A880D876}" type="datetimeFigureOut">
              <a:rPr lang="en-BE" smtClean="0"/>
              <a:t>01/17/2023</a:t>
            </a:fld>
            <a:endParaRPr lang="en-BE"/>
          </a:p>
        </p:txBody>
      </p:sp>
      <p:sp>
        <p:nvSpPr>
          <p:cNvPr id="5" name="Footer Placeholder 4">
            <a:extLst>
              <a:ext uri="{FF2B5EF4-FFF2-40B4-BE49-F238E27FC236}">
                <a16:creationId xmlns:a16="http://schemas.microsoft.com/office/drawing/2014/main" id="{B635B007-EA0D-7043-9359-6BA2BB1E1B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3507FDA3-BF0C-7C43-BAE3-B8F102F352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18BBF-5B18-7049-853F-C10DCBE7EBA7}" type="slidenum">
              <a:rPr lang="en-BE" smtClean="0"/>
              <a:t>‹nr.›</a:t>
            </a:fld>
            <a:endParaRPr lang="en-BE"/>
          </a:p>
        </p:txBody>
      </p:sp>
    </p:spTree>
    <p:extLst>
      <p:ext uri="{BB962C8B-B14F-4D97-AF65-F5344CB8AC3E}">
        <p14:creationId xmlns:p14="http://schemas.microsoft.com/office/powerpoint/2010/main" val="197935753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1" name="TextBox 10">
            <a:extLst>
              <a:ext uri="{FF2B5EF4-FFF2-40B4-BE49-F238E27FC236}">
                <a16:creationId xmlns:a16="http://schemas.microsoft.com/office/drawing/2014/main" id="{B37AB976-E625-5F4D-A8A9-EF8ECDB11939}"/>
              </a:ext>
            </a:extLst>
          </p:cNvPr>
          <p:cNvSpPr txBox="1"/>
          <p:nvPr/>
        </p:nvSpPr>
        <p:spPr>
          <a:xfrm>
            <a:off x="433754" y="2051114"/>
            <a:ext cx="11324492"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a:t>
            </a:r>
            <a:r>
              <a:rPr lang="en-US" sz="3200" b="1" dirty="0">
                <a:solidFill>
                  <a:srgbClr val="0070C0"/>
                </a:solidFill>
              </a:rPr>
              <a:t>Dissemination and Exploitation</a:t>
            </a:r>
            <a:endParaRPr lang="en-BE" sz="3200" b="1" dirty="0">
              <a:solidFill>
                <a:srgbClr val="0070C0"/>
              </a:solidFill>
            </a:endParaRPr>
          </a:p>
        </p:txBody>
      </p:sp>
      <p:sp>
        <p:nvSpPr>
          <p:cNvPr id="8" name="TextBox 7">
            <a:extLst>
              <a:ext uri="{FF2B5EF4-FFF2-40B4-BE49-F238E27FC236}">
                <a16:creationId xmlns:a16="http://schemas.microsoft.com/office/drawing/2014/main" id="{E9BF42EE-3862-6B49-96DB-8F7B03F39E6B}"/>
              </a:ext>
            </a:extLst>
          </p:cNvPr>
          <p:cNvSpPr txBox="1"/>
          <p:nvPr/>
        </p:nvSpPr>
        <p:spPr>
          <a:xfrm>
            <a:off x="964642" y="3429000"/>
            <a:ext cx="10122458" cy="1569660"/>
          </a:xfrm>
          <a:prstGeom prst="rect">
            <a:avLst/>
          </a:prstGeom>
          <a:noFill/>
        </p:spPr>
        <p:txBody>
          <a:bodyPr wrap="square" rtlCol="0">
            <a:spAutoFit/>
          </a:bodyPr>
          <a:lstStyle/>
          <a:p>
            <a:pPr algn="ctr"/>
            <a:r>
              <a:rPr lang="en-US" sz="2400" b="1" dirty="0">
                <a:solidFill>
                  <a:schemeClr val="accent1">
                    <a:lumMod val="75000"/>
                  </a:schemeClr>
                </a:solidFill>
              </a:rPr>
              <a:t>Jeroen Weermeijer (WP Lead)</a:t>
            </a:r>
            <a:endParaRPr lang="en-BE" sz="2400" b="1" dirty="0">
              <a:solidFill>
                <a:schemeClr val="accent1">
                  <a:lumMod val="75000"/>
                </a:schemeClr>
              </a:solidFill>
            </a:endParaRPr>
          </a:p>
          <a:p>
            <a:pPr algn="ctr"/>
            <a:r>
              <a:rPr lang="en-US" sz="2400" b="1" dirty="0">
                <a:solidFill>
                  <a:schemeClr val="accent1">
                    <a:lumMod val="75000"/>
                  </a:schemeClr>
                </a:solidFill>
              </a:rPr>
              <a:t>KU Leuven</a:t>
            </a:r>
            <a:endParaRPr lang="en-BE" sz="2400" b="1" dirty="0">
              <a:solidFill>
                <a:schemeClr val="accent1">
                  <a:lumMod val="75000"/>
                </a:schemeClr>
              </a:solidFill>
            </a:endParaRPr>
          </a:p>
          <a:p>
            <a:pPr algn="ctr"/>
            <a:endParaRPr lang="en-BE" sz="2400" b="1" dirty="0">
              <a:solidFill>
                <a:schemeClr val="accent1">
                  <a:lumMod val="75000"/>
                </a:schemeClr>
              </a:solidFill>
            </a:endParaRPr>
          </a:p>
          <a:p>
            <a:pPr algn="ctr"/>
            <a:r>
              <a:rPr lang="en-BE" sz="2400" b="1" dirty="0">
                <a:solidFill>
                  <a:schemeClr val="accent1">
                    <a:lumMod val="75000"/>
                  </a:schemeClr>
                </a:solidFill>
              </a:rPr>
              <a:t>EC Evaluation December 1st</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3328" y="3276600"/>
            <a:ext cx="1416014" cy="2070384"/>
          </a:xfrm>
          <a:prstGeom prst="rect">
            <a:avLst/>
          </a:prstGeom>
        </p:spPr>
      </p:pic>
    </p:spTree>
    <p:extLst>
      <p:ext uri="{BB962C8B-B14F-4D97-AF65-F5344CB8AC3E}">
        <p14:creationId xmlns:p14="http://schemas.microsoft.com/office/powerpoint/2010/main" val="1663917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1" name="TextBox 10">
            <a:extLst>
              <a:ext uri="{FF2B5EF4-FFF2-40B4-BE49-F238E27FC236}">
                <a16:creationId xmlns:a16="http://schemas.microsoft.com/office/drawing/2014/main" id="{B37AB976-E625-5F4D-A8A9-EF8ECDB11939}"/>
              </a:ext>
            </a:extLst>
          </p:cNvPr>
          <p:cNvSpPr txBox="1"/>
          <p:nvPr/>
        </p:nvSpPr>
        <p:spPr>
          <a:xfrm>
            <a:off x="1767016" y="333632"/>
            <a:ext cx="7914866"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a:t>
            </a:r>
            <a:r>
              <a:rPr lang="en-US" sz="3200" b="1" dirty="0">
                <a:solidFill>
                  <a:srgbClr val="0070C0"/>
                </a:solidFill>
              </a:rPr>
              <a:t> Overview of tasks</a:t>
            </a:r>
            <a:endParaRPr lang="en-BE" sz="3200" b="1" dirty="0">
              <a:solidFill>
                <a:srgbClr val="0070C0"/>
              </a:solidFill>
            </a:endParaRPr>
          </a:p>
        </p:txBody>
      </p:sp>
      <p:sp>
        <p:nvSpPr>
          <p:cNvPr id="8" name="TextBox 7">
            <a:extLst>
              <a:ext uri="{FF2B5EF4-FFF2-40B4-BE49-F238E27FC236}">
                <a16:creationId xmlns:a16="http://schemas.microsoft.com/office/drawing/2014/main" id="{AFC73C5F-ECF4-DE4A-B5D8-D12E3935D890}"/>
              </a:ext>
            </a:extLst>
          </p:cNvPr>
          <p:cNvSpPr txBox="1"/>
          <p:nvPr/>
        </p:nvSpPr>
        <p:spPr>
          <a:xfrm>
            <a:off x="815681" y="1981290"/>
            <a:ext cx="10560637" cy="5139869"/>
          </a:xfrm>
          <a:prstGeom prst="rect">
            <a:avLst/>
          </a:prstGeom>
          <a:noFill/>
        </p:spPr>
        <p:txBody>
          <a:bodyPr wrap="square" rtlCol="0">
            <a:spAutoFit/>
          </a:bodyPr>
          <a:lstStyle/>
          <a:p>
            <a:r>
              <a:rPr lang="en-US" sz="2400" b="1" dirty="0">
                <a:solidFill>
                  <a:srgbClr val="0070C0"/>
                </a:solidFill>
              </a:rPr>
              <a:t>Task 8.1. Exploitation Steering Group</a:t>
            </a:r>
          </a:p>
          <a:p>
            <a:endParaRPr lang="en-US" sz="2400" b="1" dirty="0">
              <a:solidFill>
                <a:srgbClr val="0070C0"/>
              </a:solidFill>
            </a:endParaRPr>
          </a:p>
          <a:p>
            <a:r>
              <a:rPr lang="en-US" sz="2400" b="1" dirty="0">
                <a:solidFill>
                  <a:srgbClr val="0070C0"/>
                </a:solidFill>
              </a:rPr>
              <a:t>Task 8.2. Dissemination plan</a:t>
            </a:r>
          </a:p>
          <a:p>
            <a:endParaRPr lang="en-US" sz="2400" b="1" dirty="0">
              <a:solidFill>
                <a:srgbClr val="0070C0"/>
              </a:solidFill>
            </a:endParaRPr>
          </a:p>
          <a:p>
            <a:r>
              <a:rPr lang="fr-FR" sz="2400" b="1" dirty="0" err="1">
                <a:solidFill>
                  <a:srgbClr val="00B050"/>
                </a:solidFill>
              </a:rPr>
              <a:t>Task</a:t>
            </a:r>
            <a:r>
              <a:rPr lang="fr-FR" sz="2400" b="1" dirty="0">
                <a:solidFill>
                  <a:srgbClr val="00B050"/>
                </a:solidFill>
              </a:rPr>
              <a:t> 8.3. Scientific exploitation plan </a:t>
            </a:r>
          </a:p>
          <a:p>
            <a:endParaRPr lang="fr-FR" sz="2400" b="1" dirty="0">
              <a:solidFill>
                <a:srgbClr val="0070C0"/>
              </a:solidFill>
            </a:endParaRPr>
          </a:p>
          <a:p>
            <a:r>
              <a:rPr lang="fr-FR" sz="2400" b="1" dirty="0" err="1">
                <a:solidFill>
                  <a:srgbClr val="0070C0"/>
                </a:solidFill>
              </a:rPr>
              <a:t>Task</a:t>
            </a:r>
            <a:r>
              <a:rPr lang="fr-FR" sz="2400" b="1" dirty="0">
                <a:solidFill>
                  <a:srgbClr val="0070C0"/>
                </a:solidFill>
              </a:rPr>
              <a:t> 8.4. Commercial exploitation plan</a:t>
            </a:r>
          </a:p>
          <a:p>
            <a:endParaRPr lang="fr-FR" sz="2400" b="1" dirty="0">
              <a:solidFill>
                <a:srgbClr val="0070C0"/>
              </a:solidFill>
            </a:endParaRPr>
          </a:p>
          <a:p>
            <a:r>
              <a:rPr lang="en-US" sz="2400" b="1" dirty="0">
                <a:solidFill>
                  <a:srgbClr val="0070C0"/>
                </a:solidFill>
              </a:rPr>
              <a:t>Task 8.5</a:t>
            </a:r>
            <a:r>
              <a:rPr lang="en-BE" sz="2400" b="1" dirty="0">
                <a:solidFill>
                  <a:srgbClr val="0070C0"/>
                </a:solidFill>
              </a:rPr>
              <a:t> </a:t>
            </a:r>
            <a:r>
              <a:rPr lang="en-US" sz="2400" b="1" dirty="0">
                <a:solidFill>
                  <a:srgbClr val="0070C0"/>
                </a:solidFill>
              </a:rPr>
              <a:t>Predictive models of implementation of digital mobile mental health technology </a:t>
            </a:r>
            <a:endParaRPr lang="en-BE" sz="2400" b="1" dirty="0">
              <a:solidFill>
                <a:srgbClr val="0070C0"/>
              </a:solidFill>
            </a:endParaRPr>
          </a:p>
          <a:p>
            <a:endParaRPr lang="fr-FR" sz="2400" b="1" dirty="0">
              <a:solidFill>
                <a:srgbClr val="0070C0"/>
              </a:solidFill>
            </a:endParaRPr>
          </a:p>
          <a:p>
            <a:endParaRPr lang="fr-FR" sz="3200" b="1" dirty="0">
              <a:solidFill>
                <a:srgbClr val="0070C0"/>
              </a:solidFill>
            </a:endParaRPr>
          </a:p>
          <a:p>
            <a:pPr marL="457200" indent="-457200">
              <a:buFont typeface="Arial" panose="020B0604020202020204" pitchFamily="34" charset="0"/>
              <a:buChar char="•"/>
            </a:pPr>
            <a:endParaRPr lang="en-US" sz="3200" b="1" dirty="0">
              <a:solidFill>
                <a:srgbClr val="0070C0"/>
              </a:solidFill>
            </a:endParaRPr>
          </a:p>
        </p:txBody>
      </p:sp>
    </p:spTree>
    <p:extLst>
      <p:ext uri="{BB962C8B-B14F-4D97-AF65-F5344CB8AC3E}">
        <p14:creationId xmlns:p14="http://schemas.microsoft.com/office/powerpoint/2010/main" val="1370252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3" name="TextBox 12">
            <a:extLst>
              <a:ext uri="{FF2B5EF4-FFF2-40B4-BE49-F238E27FC236}">
                <a16:creationId xmlns:a16="http://schemas.microsoft.com/office/drawing/2014/main" id="{B37AB976-E625-5F4D-A8A9-EF8ECDB11939}"/>
              </a:ext>
            </a:extLst>
          </p:cNvPr>
          <p:cNvSpPr txBox="1"/>
          <p:nvPr/>
        </p:nvSpPr>
        <p:spPr>
          <a:xfrm>
            <a:off x="1767016" y="333632"/>
            <a:ext cx="7556278"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 </a:t>
            </a:r>
            <a:r>
              <a:rPr lang="en-US" sz="3200" b="1" dirty="0">
                <a:solidFill>
                  <a:srgbClr val="0070C0"/>
                </a:solidFill>
              </a:rPr>
              <a:t>Task 8.3 Scientific exploitation plan</a:t>
            </a:r>
            <a:endParaRPr lang="en-BE" sz="3200" b="1" dirty="0">
              <a:solidFill>
                <a:srgbClr val="0070C0"/>
              </a:solidFill>
            </a:endParaRPr>
          </a:p>
        </p:txBody>
      </p:sp>
      <p:sp>
        <p:nvSpPr>
          <p:cNvPr id="14" name="TextBox 13">
            <a:extLst>
              <a:ext uri="{FF2B5EF4-FFF2-40B4-BE49-F238E27FC236}">
                <a16:creationId xmlns:a16="http://schemas.microsoft.com/office/drawing/2014/main" id="{AFC73C5F-ECF4-DE4A-B5D8-D12E3935D890}"/>
              </a:ext>
            </a:extLst>
          </p:cNvPr>
          <p:cNvSpPr txBox="1"/>
          <p:nvPr/>
        </p:nvSpPr>
        <p:spPr>
          <a:xfrm>
            <a:off x="815681" y="1981290"/>
            <a:ext cx="10560637" cy="5139869"/>
          </a:xfrm>
          <a:prstGeom prst="rect">
            <a:avLst/>
          </a:prstGeom>
          <a:noFill/>
        </p:spPr>
        <p:txBody>
          <a:bodyPr wrap="square" rtlCol="0">
            <a:spAutoFit/>
          </a:bodyPr>
          <a:lstStyle/>
          <a:p>
            <a:r>
              <a:rPr lang="en-US" sz="2400" b="1" dirty="0">
                <a:solidFill>
                  <a:srgbClr val="0070C0"/>
                </a:solidFill>
              </a:rPr>
              <a:t>What? </a:t>
            </a:r>
          </a:p>
          <a:p>
            <a:pPr marL="800100" lvl="1" indent="-342900">
              <a:buFont typeface="Arial" panose="020B0604020202020204" pitchFamily="34" charset="0"/>
              <a:buChar char="•"/>
            </a:pPr>
            <a:r>
              <a:rPr lang="en-US" sz="2400" b="1" dirty="0">
                <a:solidFill>
                  <a:srgbClr val="0070C0"/>
                </a:solidFill>
              </a:rPr>
              <a:t>DROPS: a system for submitting abstracts to get data access</a:t>
            </a:r>
          </a:p>
          <a:p>
            <a:pPr marL="1257300" lvl="2" indent="-342900">
              <a:buFont typeface="Arial" panose="020B0604020202020204" pitchFamily="34" charset="0"/>
              <a:buChar char="•"/>
            </a:pPr>
            <a:r>
              <a:rPr lang="en-US" sz="2400" b="1" dirty="0">
                <a:solidFill>
                  <a:srgbClr val="0070C0"/>
                </a:solidFill>
              </a:rPr>
              <a:t>Delineates who gets data access for planned study</a:t>
            </a:r>
          </a:p>
          <a:p>
            <a:pPr marL="1257300" lvl="2" indent="-342900">
              <a:buFont typeface="Arial" panose="020B0604020202020204" pitchFamily="34" charset="0"/>
              <a:buChar char="•"/>
            </a:pPr>
            <a:r>
              <a:rPr lang="en-US" sz="2400" b="1" dirty="0">
                <a:solidFill>
                  <a:srgbClr val="0070C0"/>
                </a:solidFill>
              </a:rPr>
              <a:t>Archives what has been (or is being) done by whom</a:t>
            </a:r>
          </a:p>
          <a:p>
            <a:pPr marL="1257300" lvl="2" indent="-342900">
              <a:buFont typeface="Arial" panose="020B0604020202020204" pitchFamily="34" charset="0"/>
              <a:buChar char="•"/>
            </a:pPr>
            <a:r>
              <a:rPr lang="en-US" sz="2400" b="1" dirty="0">
                <a:solidFill>
                  <a:srgbClr val="0070C0"/>
                </a:solidFill>
              </a:rPr>
              <a:t>Facilitates Open Science (e.g., pre-</a:t>
            </a:r>
            <a:r>
              <a:rPr lang="en-US" sz="2400" b="1" dirty="0" err="1">
                <a:solidFill>
                  <a:srgbClr val="0070C0"/>
                </a:solidFill>
              </a:rPr>
              <a:t>reg</a:t>
            </a:r>
            <a:r>
              <a:rPr lang="en-US" sz="2400" b="1" dirty="0">
                <a:solidFill>
                  <a:srgbClr val="0070C0"/>
                </a:solidFill>
              </a:rPr>
              <a:t>, timestamped dataset) </a:t>
            </a:r>
          </a:p>
          <a:p>
            <a:r>
              <a:rPr lang="en-US" sz="2400" b="1" dirty="0">
                <a:solidFill>
                  <a:srgbClr val="0070C0"/>
                </a:solidFill>
              </a:rPr>
              <a:t>When?</a:t>
            </a:r>
          </a:p>
          <a:p>
            <a:pPr marL="800100" lvl="1" indent="-342900">
              <a:buFont typeface="Arial" panose="020B0604020202020204" pitchFamily="34" charset="0"/>
              <a:buChar char="•"/>
            </a:pPr>
            <a:r>
              <a:rPr lang="en-US" sz="2400" b="1" dirty="0">
                <a:solidFill>
                  <a:srgbClr val="0070C0"/>
                </a:solidFill>
              </a:rPr>
              <a:t>Living system, continuously updated throughout the project</a:t>
            </a:r>
          </a:p>
          <a:p>
            <a:r>
              <a:rPr lang="en-US" sz="2400" b="1" dirty="0">
                <a:solidFill>
                  <a:srgbClr val="0070C0"/>
                </a:solidFill>
              </a:rPr>
              <a:t>With whom?</a:t>
            </a:r>
          </a:p>
          <a:p>
            <a:pPr marL="800100" lvl="1" indent="-342900">
              <a:buFont typeface="Arial" panose="020B0604020202020204" pitchFamily="34" charset="0"/>
              <a:buChar char="•"/>
            </a:pPr>
            <a:r>
              <a:rPr lang="en-US" sz="2400" b="1" dirty="0">
                <a:solidFill>
                  <a:srgbClr val="0070C0"/>
                </a:solidFill>
              </a:rPr>
              <a:t>WP1 and WP3</a:t>
            </a:r>
          </a:p>
          <a:p>
            <a:endParaRPr lang="en-US" sz="2400" b="1" dirty="0">
              <a:solidFill>
                <a:srgbClr val="0070C0"/>
              </a:solidFill>
            </a:endParaRPr>
          </a:p>
          <a:p>
            <a:endParaRPr lang="en-US" sz="2400" b="1" dirty="0">
              <a:solidFill>
                <a:srgbClr val="0070C0"/>
              </a:solidFill>
            </a:endParaRPr>
          </a:p>
          <a:p>
            <a:pPr marL="457200" indent="-457200">
              <a:buFont typeface="Arial" panose="020B0604020202020204" pitchFamily="34" charset="0"/>
              <a:buChar char="•"/>
            </a:pPr>
            <a:endParaRPr lang="fr-FR" sz="3200" b="1" dirty="0">
              <a:solidFill>
                <a:srgbClr val="0070C0"/>
              </a:solidFill>
            </a:endParaRPr>
          </a:p>
          <a:p>
            <a:pPr marL="457200" indent="-457200">
              <a:buFont typeface="Arial" panose="020B0604020202020204" pitchFamily="34" charset="0"/>
              <a:buChar char="•"/>
            </a:pPr>
            <a:endParaRPr lang="en-US" sz="3200" b="1" dirty="0">
              <a:solidFill>
                <a:srgbClr val="0070C0"/>
              </a:solidFill>
            </a:endParaRPr>
          </a:p>
        </p:txBody>
      </p:sp>
    </p:spTree>
    <p:extLst>
      <p:ext uri="{BB962C8B-B14F-4D97-AF65-F5344CB8AC3E}">
        <p14:creationId xmlns:p14="http://schemas.microsoft.com/office/powerpoint/2010/main" val="1237627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3" name="TextBox 12">
            <a:extLst>
              <a:ext uri="{FF2B5EF4-FFF2-40B4-BE49-F238E27FC236}">
                <a16:creationId xmlns:a16="http://schemas.microsoft.com/office/drawing/2014/main" id="{B37AB976-E625-5F4D-A8A9-EF8ECDB11939}"/>
              </a:ext>
            </a:extLst>
          </p:cNvPr>
          <p:cNvSpPr txBox="1"/>
          <p:nvPr/>
        </p:nvSpPr>
        <p:spPr>
          <a:xfrm>
            <a:off x="1767016" y="333632"/>
            <a:ext cx="7556278"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 </a:t>
            </a:r>
            <a:r>
              <a:rPr lang="en-US" sz="3200" b="1" dirty="0">
                <a:solidFill>
                  <a:srgbClr val="0070C0"/>
                </a:solidFill>
              </a:rPr>
              <a:t>Task 8.3 Scientific exploitation plan</a:t>
            </a:r>
            <a:endParaRPr lang="en-BE" sz="3200" b="1" dirty="0">
              <a:solidFill>
                <a:srgbClr val="0070C0"/>
              </a:solidFill>
            </a:endParaRPr>
          </a:p>
        </p:txBody>
      </p:sp>
      <p:sp>
        <p:nvSpPr>
          <p:cNvPr id="14" name="TextBox 13">
            <a:extLst>
              <a:ext uri="{FF2B5EF4-FFF2-40B4-BE49-F238E27FC236}">
                <a16:creationId xmlns:a16="http://schemas.microsoft.com/office/drawing/2014/main" id="{AFC73C5F-ECF4-DE4A-B5D8-D12E3935D890}"/>
              </a:ext>
            </a:extLst>
          </p:cNvPr>
          <p:cNvSpPr txBox="1"/>
          <p:nvPr/>
        </p:nvSpPr>
        <p:spPr>
          <a:xfrm>
            <a:off x="815681" y="1981290"/>
            <a:ext cx="10560637" cy="4031873"/>
          </a:xfrm>
          <a:prstGeom prst="rect">
            <a:avLst/>
          </a:prstGeom>
          <a:noFill/>
        </p:spPr>
        <p:txBody>
          <a:bodyPr wrap="square" rtlCol="0">
            <a:spAutoFit/>
          </a:bodyPr>
          <a:lstStyle/>
          <a:p>
            <a:r>
              <a:rPr lang="en-US" sz="2400" b="1" dirty="0">
                <a:solidFill>
                  <a:srgbClr val="0070C0"/>
                </a:solidFill>
              </a:rPr>
              <a:t>Current status: </a:t>
            </a:r>
          </a:p>
          <a:p>
            <a:pPr marL="342900" indent="-342900">
              <a:buFont typeface="Arial" panose="020B0604020202020204" pitchFamily="34" charset="0"/>
              <a:buChar char="•"/>
            </a:pPr>
            <a:r>
              <a:rPr lang="en-US" sz="2400" b="1" dirty="0">
                <a:solidFill>
                  <a:srgbClr val="0070C0"/>
                </a:solidFill>
              </a:rPr>
              <a:t>DROPS has been developed</a:t>
            </a:r>
          </a:p>
          <a:p>
            <a:pPr marL="342900" indent="-342900">
              <a:buFont typeface="Arial" panose="020B0604020202020204" pitchFamily="34" charset="0"/>
              <a:buChar char="•"/>
            </a:pPr>
            <a:r>
              <a:rPr lang="en-US" sz="2400" b="1" dirty="0">
                <a:solidFill>
                  <a:srgbClr val="0070C0"/>
                </a:solidFill>
              </a:rPr>
              <a:t>A data governance board has been set-up and decides on submitted abstracts</a:t>
            </a:r>
          </a:p>
          <a:p>
            <a:pPr marL="342900" indent="-342900">
              <a:buFont typeface="Arial" panose="020B0604020202020204" pitchFamily="34" charset="0"/>
              <a:buChar char="•"/>
            </a:pPr>
            <a:r>
              <a:rPr lang="en-US" sz="2400" b="1" dirty="0">
                <a:solidFill>
                  <a:srgbClr val="0070C0"/>
                </a:solidFill>
              </a:rPr>
              <a:t>The board meets once a month</a:t>
            </a:r>
          </a:p>
          <a:p>
            <a:endParaRPr lang="en-US" sz="2400" b="1" dirty="0">
              <a:solidFill>
                <a:srgbClr val="0070C0"/>
              </a:solidFill>
            </a:endParaRPr>
          </a:p>
          <a:p>
            <a:pPr marL="342900" indent="-342900">
              <a:buFont typeface="Arial" panose="020B0604020202020204" pitchFamily="34" charset="0"/>
              <a:buChar char="•"/>
            </a:pPr>
            <a:r>
              <a:rPr lang="en-US" sz="2400" b="1" dirty="0">
                <a:solidFill>
                  <a:srgbClr val="0070C0"/>
                </a:solidFill>
              </a:rPr>
              <a:t>A short demo…</a:t>
            </a:r>
          </a:p>
          <a:p>
            <a:endParaRPr lang="en-US" sz="2400" b="1" dirty="0">
              <a:solidFill>
                <a:srgbClr val="0070C0"/>
              </a:solidFill>
            </a:endParaRPr>
          </a:p>
          <a:p>
            <a:endParaRPr lang="en-US" sz="2400" b="1" dirty="0">
              <a:solidFill>
                <a:srgbClr val="0070C0"/>
              </a:solidFill>
            </a:endParaRPr>
          </a:p>
          <a:p>
            <a:pPr marL="457200" indent="-457200">
              <a:buFont typeface="Arial" panose="020B0604020202020204" pitchFamily="34" charset="0"/>
              <a:buChar char="•"/>
            </a:pPr>
            <a:endParaRPr lang="fr-FR" sz="3200" b="1" dirty="0">
              <a:solidFill>
                <a:srgbClr val="0070C0"/>
              </a:solidFill>
            </a:endParaRPr>
          </a:p>
          <a:p>
            <a:pPr marL="457200" indent="-457200">
              <a:buFont typeface="Arial" panose="020B0604020202020204" pitchFamily="34" charset="0"/>
              <a:buChar char="•"/>
            </a:pPr>
            <a:endParaRPr lang="en-US" sz="3200" b="1" dirty="0">
              <a:solidFill>
                <a:srgbClr val="0070C0"/>
              </a:solidFill>
            </a:endParaRPr>
          </a:p>
        </p:txBody>
      </p:sp>
    </p:spTree>
    <p:extLst>
      <p:ext uri="{BB962C8B-B14F-4D97-AF65-F5344CB8AC3E}">
        <p14:creationId xmlns:p14="http://schemas.microsoft.com/office/powerpoint/2010/main" val="2223556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472C6D-BE68-4631-9A0E-80F52E769941}"/>
              </a:ext>
            </a:extLst>
          </p:cNvPr>
          <p:cNvPicPr>
            <a:picLocks noChangeAspect="1"/>
          </p:cNvPicPr>
          <p:nvPr/>
        </p:nvPicPr>
        <p:blipFill rotWithShape="1">
          <a:blip r:embed="rId5"/>
          <a:srcRect b="69899"/>
          <a:stretch/>
        </p:blipFill>
        <p:spPr>
          <a:xfrm>
            <a:off x="1638300" y="2031999"/>
            <a:ext cx="10439400" cy="3454400"/>
          </a:xfrm>
          <a:prstGeom prst="rect">
            <a:avLst/>
          </a:prstGeom>
        </p:spPr>
      </p:pic>
      <p:sp>
        <p:nvSpPr>
          <p:cNvPr id="6" name="Rectangle 5"/>
          <p:cNvSpPr/>
          <p:nvPr/>
        </p:nvSpPr>
        <p:spPr>
          <a:xfrm>
            <a:off x="5384800" y="5486400"/>
            <a:ext cx="1270000" cy="39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NEXT SLIDE</a:t>
            </a:r>
          </a:p>
        </p:txBody>
      </p:sp>
      <p:pic>
        <p:nvPicPr>
          <p:cNvPr id="7" name="2022-11-21 17-24-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3200" y="215900"/>
            <a:ext cx="5508978" cy="3098800"/>
          </a:xfrm>
          <a:prstGeom prst="rect">
            <a:avLst/>
          </a:prstGeom>
        </p:spPr>
      </p:pic>
      <p:sp>
        <p:nvSpPr>
          <p:cNvPr id="9" name="Bent-Up Arrow 8"/>
          <p:cNvSpPr/>
          <p:nvPr/>
        </p:nvSpPr>
        <p:spPr>
          <a:xfrm rot="16200000">
            <a:off x="6463288" y="786387"/>
            <a:ext cx="546100" cy="194512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579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472C6D-BE68-4631-9A0E-80F52E769941}"/>
              </a:ext>
            </a:extLst>
          </p:cNvPr>
          <p:cNvPicPr>
            <a:picLocks noChangeAspect="1"/>
          </p:cNvPicPr>
          <p:nvPr/>
        </p:nvPicPr>
        <p:blipFill rotWithShape="1">
          <a:blip r:embed="rId3"/>
          <a:srcRect t="28806"/>
          <a:stretch/>
        </p:blipFill>
        <p:spPr>
          <a:xfrm>
            <a:off x="2333950" y="393700"/>
            <a:ext cx="8764559" cy="6464300"/>
          </a:xfrm>
          <a:prstGeom prst="rect">
            <a:avLst/>
          </a:prstGeom>
        </p:spPr>
      </p:pic>
      <p:sp>
        <p:nvSpPr>
          <p:cNvPr id="5" name="Rectangle 4"/>
          <p:cNvSpPr/>
          <p:nvPr/>
        </p:nvSpPr>
        <p:spPr>
          <a:xfrm>
            <a:off x="4985687" y="0"/>
            <a:ext cx="1976342" cy="3937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Abstract approved</a:t>
            </a:r>
          </a:p>
        </p:txBody>
      </p:sp>
      <p:sp>
        <p:nvSpPr>
          <p:cNvPr id="6" name="TextBox 5"/>
          <p:cNvSpPr txBox="1"/>
          <p:nvPr/>
        </p:nvSpPr>
        <p:spPr>
          <a:xfrm>
            <a:off x="3300573" y="393700"/>
            <a:ext cx="301686"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1</a:t>
            </a:r>
          </a:p>
        </p:txBody>
      </p:sp>
      <p:sp>
        <p:nvSpPr>
          <p:cNvPr id="8" name="TextBox 7"/>
          <p:cNvSpPr txBox="1"/>
          <p:nvPr/>
        </p:nvSpPr>
        <p:spPr>
          <a:xfrm>
            <a:off x="8280400" y="393700"/>
            <a:ext cx="301686" cy="369332"/>
          </a:xfrm>
          <a:prstGeom prst="rect">
            <a:avLst/>
          </a:prstGeom>
          <a:solidFill>
            <a:schemeClr val="bg1"/>
          </a:solidFill>
          <a:ln>
            <a:solidFill>
              <a:schemeClr val="accent1"/>
            </a:solidFill>
          </a:ln>
        </p:spPr>
        <p:txBody>
          <a:bodyPr wrap="none" rtlCol="0">
            <a:spAutoFit/>
          </a:bodyPr>
          <a:lstStyle/>
          <a:p>
            <a:r>
              <a:rPr lang="en-US" dirty="0"/>
              <a:t>3</a:t>
            </a:r>
          </a:p>
        </p:txBody>
      </p:sp>
      <p:sp>
        <p:nvSpPr>
          <p:cNvPr id="7" name="TextBox 6"/>
          <p:cNvSpPr txBox="1"/>
          <p:nvPr/>
        </p:nvSpPr>
        <p:spPr>
          <a:xfrm>
            <a:off x="5823015" y="393700"/>
            <a:ext cx="301686" cy="369332"/>
          </a:xfrm>
          <a:prstGeom prst="rect">
            <a:avLst/>
          </a:prstGeom>
          <a:solidFill>
            <a:schemeClr val="bg1"/>
          </a:solidFill>
          <a:ln>
            <a:solidFill>
              <a:schemeClr val="accent1"/>
            </a:solidFill>
          </a:ln>
        </p:spPr>
        <p:txBody>
          <a:bodyPr wrap="none" rtlCol="0">
            <a:spAutoFit/>
          </a:bodyPr>
          <a:lstStyle/>
          <a:p>
            <a:r>
              <a:rPr lang="en-US" dirty="0"/>
              <a:t>2</a:t>
            </a:r>
          </a:p>
        </p:txBody>
      </p:sp>
      <p:sp>
        <p:nvSpPr>
          <p:cNvPr id="10" name="TextBox 9"/>
          <p:cNvSpPr txBox="1"/>
          <p:nvPr/>
        </p:nvSpPr>
        <p:spPr>
          <a:xfrm>
            <a:off x="10482222" y="1190109"/>
            <a:ext cx="780535" cy="369332"/>
          </a:xfrm>
          <a:prstGeom prst="rect">
            <a:avLst/>
          </a:prstGeom>
          <a:noFill/>
        </p:spPr>
        <p:txBody>
          <a:bodyPr wrap="none" rtlCol="0">
            <a:spAutoFit/>
          </a:bodyPr>
          <a:lstStyle/>
          <a:p>
            <a:r>
              <a:rPr lang="en-US" b="1" dirty="0"/>
              <a:t>Notify</a:t>
            </a:r>
          </a:p>
        </p:txBody>
      </p:sp>
      <p:sp>
        <p:nvSpPr>
          <p:cNvPr id="13" name="TextBox 12"/>
          <p:cNvSpPr txBox="1"/>
          <p:nvPr/>
        </p:nvSpPr>
        <p:spPr>
          <a:xfrm>
            <a:off x="10434069" y="3441184"/>
            <a:ext cx="876843" cy="369332"/>
          </a:xfrm>
          <a:prstGeom prst="rect">
            <a:avLst/>
          </a:prstGeom>
          <a:noFill/>
        </p:spPr>
        <p:txBody>
          <a:bodyPr wrap="none" rtlCol="0">
            <a:spAutoFit/>
          </a:bodyPr>
          <a:lstStyle/>
          <a:p>
            <a:r>
              <a:rPr lang="en-US" b="1" dirty="0"/>
              <a:t>Pre-</a:t>
            </a:r>
            <a:r>
              <a:rPr lang="en-US" b="1" dirty="0" err="1"/>
              <a:t>reg</a:t>
            </a:r>
            <a:endParaRPr lang="en-US" b="1" dirty="0"/>
          </a:p>
        </p:txBody>
      </p:sp>
      <p:sp>
        <p:nvSpPr>
          <p:cNvPr id="15" name="TextBox 14"/>
          <p:cNvSpPr txBox="1"/>
          <p:nvPr/>
        </p:nvSpPr>
        <p:spPr>
          <a:xfrm>
            <a:off x="10398614" y="5217928"/>
            <a:ext cx="1349985" cy="646331"/>
          </a:xfrm>
          <a:prstGeom prst="rect">
            <a:avLst/>
          </a:prstGeom>
          <a:noFill/>
        </p:spPr>
        <p:txBody>
          <a:bodyPr wrap="none" rtlCol="0">
            <a:spAutoFit/>
          </a:bodyPr>
          <a:lstStyle/>
          <a:p>
            <a:r>
              <a:rPr lang="en-US" b="1" dirty="0"/>
              <a:t>Data access</a:t>
            </a:r>
            <a:br>
              <a:rPr lang="en-US" b="1" dirty="0"/>
            </a:br>
            <a:r>
              <a:rPr lang="en-US" b="1" dirty="0"/>
              <a:t>&amp; Follow-up</a:t>
            </a:r>
          </a:p>
        </p:txBody>
      </p:sp>
      <p:sp>
        <p:nvSpPr>
          <p:cNvPr id="2" name="Right Brace 1"/>
          <p:cNvSpPr/>
          <p:nvPr/>
        </p:nvSpPr>
        <p:spPr>
          <a:xfrm>
            <a:off x="9613766" y="122893"/>
            <a:ext cx="747926" cy="2503764"/>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p:cNvSpPr/>
          <p:nvPr/>
        </p:nvSpPr>
        <p:spPr>
          <a:xfrm>
            <a:off x="9613766" y="3194050"/>
            <a:ext cx="747926" cy="873762"/>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p:cNvSpPr/>
          <p:nvPr/>
        </p:nvSpPr>
        <p:spPr>
          <a:xfrm>
            <a:off x="9592147" y="4372612"/>
            <a:ext cx="747926" cy="2294888"/>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25028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3" name="TextBox 12">
            <a:extLst>
              <a:ext uri="{FF2B5EF4-FFF2-40B4-BE49-F238E27FC236}">
                <a16:creationId xmlns:a16="http://schemas.microsoft.com/office/drawing/2014/main" id="{B37AB976-E625-5F4D-A8A9-EF8ECDB11939}"/>
              </a:ext>
            </a:extLst>
          </p:cNvPr>
          <p:cNvSpPr txBox="1"/>
          <p:nvPr/>
        </p:nvSpPr>
        <p:spPr>
          <a:xfrm>
            <a:off x="1767016" y="333632"/>
            <a:ext cx="7556278"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 </a:t>
            </a:r>
            <a:r>
              <a:rPr lang="en-US" sz="3200" b="1" dirty="0">
                <a:solidFill>
                  <a:srgbClr val="0070C0"/>
                </a:solidFill>
              </a:rPr>
              <a:t>Task 8.3 Scientific exploitation plan</a:t>
            </a:r>
            <a:endParaRPr lang="en-BE" sz="3200" b="1" dirty="0">
              <a:solidFill>
                <a:srgbClr val="0070C0"/>
              </a:solidFill>
            </a:endParaRPr>
          </a:p>
        </p:txBody>
      </p:sp>
      <p:sp>
        <p:nvSpPr>
          <p:cNvPr id="14" name="TextBox 13">
            <a:extLst>
              <a:ext uri="{FF2B5EF4-FFF2-40B4-BE49-F238E27FC236}">
                <a16:creationId xmlns:a16="http://schemas.microsoft.com/office/drawing/2014/main" id="{AFC73C5F-ECF4-DE4A-B5D8-D12E3935D890}"/>
              </a:ext>
            </a:extLst>
          </p:cNvPr>
          <p:cNvSpPr txBox="1"/>
          <p:nvPr/>
        </p:nvSpPr>
        <p:spPr>
          <a:xfrm>
            <a:off x="815681" y="1981290"/>
            <a:ext cx="10560637" cy="2554545"/>
          </a:xfrm>
          <a:prstGeom prst="rect">
            <a:avLst/>
          </a:prstGeom>
          <a:noFill/>
        </p:spPr>
        <p:txBody>
          <a:bodyPr wrap="square" rtlCol="0">
            <a:spAutoFit/>
          </a:bodyPr>
          <a:lstStyle/>
          <a:p>
            <a:r>
              <a:rPr lang="en-US" sz="2400" b="1" dirty="0">
                <a:solidFill>
                  <a:srgbClr val="0070C0"/>
                </a:solidFill>
              </a:rPr>
              <a:t>Current status: </a:t>
            </a:r>
          </a:p>
          <a:p>
            <a:pPr marL="342900" indent="-342900">
              <a:buFont typeface="Arial" panose="020B0604020202020204" pitchFamily="34" charset="0"/>
              <a:buChar char="•"/>
            </a:pPr>
            <a:r>
              <a:rPr lang="en-US" sz="2400" b="1" dirty="0">
                <a:solidFill>
                  <a:srgbClr val="0070C0"/>
                </a:solidFill>
              </a:rPr>
              <a:t>Several abstract have been approved in our DROPS database</a:t>
            </a:r>
          </a:p>
          <a:p>
            <a:endParaRPr lang="en-US" sz="2400" b="1" dirty="0">
              <a:solidFill>
                <a:srgbClr val="0070C0"/>
              </a:solidFill>
            </a:endParaRPr>
          </a:p>
          <a:p>
            <a:endParaRPr lang="en-US" sz="2400" b="1" dirty="0">
              <a:solidFill>
                <a:srgbClr val="0070C0"/>
              </a:solidFill>
            </a:endParaRPr>
          </a:p>
          <a:p>
            <a:pPr marL="457200" indent="-457200">
              <a:buFont typeface="Arial" panose="020B0604020202020204" pitchFamily="34" charset="0"/>
              <a:buChar char="•"/>
            </a:pPr>
            <a:endParaRPr lang="fr-FR" sz="3200" b="1" dirty="0">
              <a:solidFill>
                <a:srgbClr val="0070C0"/>
              </a:solidFill>
            </a:endParaRPr>
          </a:p>
          <a:p>
            <a:pPr marL="457200" indent="-457200">
              <a:buFont typeface="Arial" panose="020B0604020202020204" pitchFamily="34" charset="0"/>
              <a:buChar char="•"/>
            </a:pPr>
            <a:endParaRPr lang="en-US" sz="3200" b="1" dirty="0">
              <a:solidFill>
                <a:srgbClr val="0070C0"/>
              </a:solidFill>
            </a:endParaRPr>
          </a:p>
        </p:txBody>
      </p:sp>
      <p:pic>
        <p:nvPicPr>
          <p:cNvPr id="8" name="Content Placeholder 3"/>
          <p:cNvPicPr>
            <a:picLocks noChangeAspect="1"/>
          </p:cNvPicPr>
          <p:nvPr/>
        </p:nvPicPr>
        <p:blipFill>
          <a:blip r:embed="rId5"/>
          <a:stretch>
            <a:fillRect/>
          </a:stretch>
        </p:blipFill>
        <p:spPr>
          <a:xfrm>
            <a:off x="860718" y="3258562"/>
            <a:ext cx="10515600" cy="1990739"/>
          </a:xfrm>
          <a:prstGeom prst="rect">
            <a:avLst/>
          </a:prstGeom>
        </p:spPr>
      </p:pic>
    </p:spTree>
    <p:extLst>
      <p:ext uri="{BB962C8B-B14F-4D97-AF65-F5344CB8AC3E}">
        <p14:creationId xmlns:p14="http://schemas.microsoft.com/office/powerpoint/2010/main" val="2924756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1" name="TextBox 10">
            <a:extLst>
              <a:ext uri="{FF2B5EF4-FFF2-40B4-BE49-F238E27FC236}">
                <a16:creationId xmlns:a16="http://schemas.microsoft.com/office/drawing/2014/main" id="{B37AB976-E625-5F4D-A8A9-EF8ECDB11939}"/>
              </a:ext>
            </a:extLst>
          </p:cNvPr>
          <p:cNvSpPr txBox="1"/>
          <p:nvPr/>
        </p:nvSpPr>
        <p:spPr>
          <a:xfrm>
            <a:off x="1767016" y="333632"/>
            <a:ext cx="7914866"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a:t>
            </a:r>
            <a:r>
              <a:rPr lang="en-US" sz="3200" b="1" dirty="0">
                <a:solidFill>
                  <a:srgbClr val="0070C0"/>
                </a:solidFill>
              </a:rPr>
              <a:t> Overview of tasks</a:t>
            </a:r>
            <a:endParaRPr lang="en-BE" sz="3200" b="1" dirty="0">
              <a:solidFill>
                <a:srgbClr val="0070C0"/>
              </a:solidFill>
            </a:endParaRPr>
          </a:p>
        </p:txBody>
      </p:sp>
      <p:sp>
        <p:nvSpPr>
          <p:cNvPr id="8" name="TextBox 7">
            <a:extLst>
              <a:ext uri="{FF2B5EF4-FFF2-40B4-BE49-F238E27FC236}">
                <a16:creationId xmlns:a16="http://schemas.microsoft.com/office/drawing/2014/main" id="{AFC73C5F-ECF4-DE4A-B5D8-D12E3935D890}"/>
              </a:ext>
            </a:extLst>
          </p:cNvPr>
          <p:cNvSpPr txBox="1"/>
          <p:nvPr/>
        </p:nvSpPr>
        <p:spPr>
          <a:xfrm>
            <a:off x="815681" y="1981290"/>
            <a:ext cx="10560637" cy="5139869"/>
          </a:xfrm>
          <a:prstGeom prst="rect">
            <a:avLst/>
          </a:prstGeom>
          <a:noFill/>
        </p:spPr>
        <p:txBody>
          <a:bodyPr wrap="square" rtlCol="0">
            <a:spAutoFit/>
          </a:bodyPr>
          <a:lstStyle/>
          <a:p>
            <a:r>
              <a:rPr lang="en-US" sz="2400" b="1" dirty="0">
                <a:solidFill>
                  <a:srgbClr val="0070C0"/>
                </a:solidFill>
              </a:rPr>
              <a:t>Task 8.1. Exploitation Steering Group</a:t>
            </a:r>
          </a:p>
          <a:p>
            <a:endParaRPr lang="en-US" sz="2400" b="1" dirty="0">
              <a:solidFill>
                <a:srgbClr val="0070C0"/>
              </a:solidFill>
            </a:endParaRPr>
          </a:p>
          <a:p>
            <a:r>
              <a:rPr lang="en-US" sz="2400" b="1" dirty="0">
                <a:solidFill>
                  <a:srgbClr val="0070C0"/>
                </a:solidFill>
              </a:rPr>
              <a:t>Task 8.2. Dissemination plan</a:t>
            </a:r>
          </a:p>
          <a:p>
            <a:endParaRPr lang="en-US" sz="2400" b="1" dirty="0">
              <a:solidFill>
                <a:srgbClr val="0070C0"/>
              </a:solidFill>
            </a:endParaRPr>
          </a:p>
          <a:p>
            <a:r>
              <a:rPr lang="fr-FR" sz="2400" b="1" dirty="0" err="1">
                <a:solidFill>
                  <a:srgbClr val="0070C0"/>
                </a:solidFill>
              </a:rPr>
              <a:t>Task</a:t>
            </a:r>
            <a:r>
              <a:rPr lang="fr-FR" sz="2400" b="1" dirty="0">
                <a:solidFill>
                  <a:srgbClr val="0070C0"/>
                </a:solidFill>
              </a:rPr>
              <a:t> 8.3. Scientific exploitation plan </a:t>
            </a:r>
          </a:p>
          <a:p>
            <a:endParaRPr lang="fr-FR" sz="2400" b="1" dirty="0">
              <a:solidFill>
                <a:srgbClr val="0070C0"/>
              </a:solidFill>
            </a:endParaRPr>
          </a:p>
          <a:p>
            <a:r>
              <a:rPr lang="fr-FR" sz="2400" b="1" dirty="0" err="1">
                <a:solidFill>
                  <a:srgbClr val="00B050"/>
                </a:solidFill>
              </a:rPr>
              <a:t>Task</a:t>
            </a:r>
            <a:r>
              <a:rPr lang="fr-FR" sz="2400" b="1" dirty="0">
                <a:solidFill>
                  <a:srgbClr val="00B050"/>
                </a:solidFill>
              </a:rPr>
              <a:t> 8.4. Commercial exploitation plan</a:t>
            </a:r>
          </a:p>
          <a:p>
            <a:endParaRPr lang="fr-FR" sz="2400" b="1" dirty="0">
              <a:solidFill>
                <a:srgbClr val="0070C0"/>
              </a:solidFill>
            </a:endParaRPr>
          </a:p>
          <a:p>
            <a:r>
              <a:rPr lang="en-US" sz="2400" b="1" dirty="0">
                <a:solidFill>
                  <a:srgbClr val="0070C0"/>
                </a:solidFill>
              </a:rPr>
              <a:t>Task 8.5</a:t>
            </a:r>
            <a:r>
              <a:rPr lang="en-BE" sz="2400" b="1" dirty="0">
                <a:solidFill>
                  <a:srgbClr val="0070C0"/>
                </a:solidFill>
              </a:rPr>
              <a:t> </a:t>
            </a:r>
            <a:r>
              <a:rPr lang="en-US" sz="2400" b="1" dirty="0">
                <a:solidFill>
                  <a:srgbClr val="0070C0"/>
                </a:solidFill>
              </a:rPr>
              <a:t>Predictive models of implementation of digital mobile mental health technology </a:t>
            </a:r>
            <a:endParaRPr lang="en-BE" sz="2400" b="1" dirty="0">
              <a:solidFill>
                <a:srgbClr val="0070C0"/>
              </a:solidFill>
            </a:endParaRPr>
          </a:p>
          <a:p>
            <a:endParaRPr lang="fr-FR" sz="2400" b="1" dirty="0">
              <a:solidFill>
                <a:srgbClr val="0070C0"/>
              </a:solidFill>
            </a:endParaRPr>
          </a:p>
          <a:p>
            <a:endParaRPr lang="fr-FR" sz="3200" b="1" dirty="0">
              <a:solidFill>
                <a:srgbClr val="0070C0"/>
              </a:solidFill>
            </a:endParaRPr>
          </a:p>
          <a:p>
            <a:pPr marL="457200" indent="-457200">
              <a:buFont typeface="Arial" panose="020B0604020202020204" pitchFamily="34" charset="0"/>
              <a:buChar char="•"/>
            </a:pPr>
            <a:endParaRPr lang="en-US" sz="3200" b="1" dirty="0">
              <a:solidFill>
                <a:srgbClr val="0070C0"/>
              </a:solidFill>
            </a:endParaRPr>
          </a:p>
        </p:txBody>
      </p:sp>
    </p:spTree>
    <p:extLst>
      <p:ext uri="{BB962C8B-B14F-4D97-AF65-F5344CB8AC3E}">
        <p14:creationId xmlns:p14="http://schemas.microsoft.com/office/powerpoint/2010/main" val="2721522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1" name="TextBox 10">
            <a:extLst>
              <a:ext uri="{FF2B5EF4-FFF2-40B4-BE49-F238E27FC236}">
                <a16:creationId xmlns:a16="http://schemas.microsoft.com/office/drawing/2014/main" id="{B37AB976-E625-5F4D-A8A9-EF8ECDB11939}"/>
              </a:ext>
            </a:extLst>
          </p:cNvPr>
          <p:cNvSpPr txBox="1"/>
          <p:nvPr/>
        </p:nvSpPr>
        <p:spPr>
          <a:xfrm>
            <a:off x="1767016" y="333632"/>
            <a:ext cx="7914866"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 </a:t>
            </a:r>
            <a:r>
              <a:rPr lang="fr-FR" sz="3200" b="1" dirty="0" err="1">
                <a:solidFill>
                  <a:srgbClr val="0070C0"/>
                </a:solidFill>
              </a:rPr>
              <a:t>Task</a:t>
            </a:r>
            <a:r>
              <a:rPr lang="fr-FR" sz="3200" b="1" dirty="0">
                <a:solidFill>
                  <a:srgbClr val="0070C0"/>
                </a:solidFill>
              </a:rPr>
              <a:t> 8.4 Commercial exploitation plan </a:t>
            </a:r>
            <a:endParaRPr lang="en-BE" sz="3200" b="1" dirty="0">
              <a:solidFill>
                <a:srgbClr val="0070C0"/>
              </a:solidFill>
            </a:endParaRPr>
          </a:p>
        </p:txBody>
      </p:sp>
      <p:sp>
        <p:nvSpPr>
          <p:cNvPr id="8" name="TextBox 7">
            <a:extLst>
              <a:ext uri="{FF2B5EF4-FFF2-40B4-BE49-F238E27FC236}">
                <a16:creationId xmlns:a16="http://schemas.microsoft.com/office/drawing/2014/main" id="{AFC73C5F-ECF4-DE4A-B5D8-D12E3935D890}"/>
              </a:ext>
            </a:extLst>
          </p:cNvPr>
          <p:cNvSpPr txBox="1"/>
          <p:nvPr/>
        </p:nvSpPr>
        <p:spPr>
          <a:xfrm>
            <a:off x="815681" y="1981290"/>
            <a:ext cx="10560637" cy="4031873"/>
          </a:xfrm>
          <a:prstGeom prst="rect">
            <a:avLst/>
          </a:prstGeom>
          <a:noFill/>
        </p:spPr>
        <p:txBody>
          <a:bodyPr wrap="square" rtlCol="0">
            <a:spAutoFit/>
          </a:bodyPr>
          <a:lstStyle/>
          <a:p>
            <a:r>
              <a:rPr lang="en-US" sz="2400" b="1" dirty="0">
                <a:solidFill>
                  <a:srgbClr val="0070C0"/>
                </a:solidFill>
              </a:rPr>
              <a:t>What?</a:t>
            </a:r>
          </a:p>
          <a:p>
            <a:pPr marL="342900" indent="-342900">
              <a:buFont typeface="Arial" panose="020B0604020202020204" pitchFamily="34" charset="0"/>
              <a:buChar char="•"/>
            </a:pPr>
            <a:r>
              <a:rPr lang="en-US" sz="2400" b="1" dirty="0">
                <a:solidFill>
                  <a:srgbClr val="0070C0"/>
                </a:solidFill>
              </a:rPr>
              <a:t>Identify commercial exploitation pathways</a:t>
            </a:r>
          </a:p>
          <a:p>
            <a:pPr marL="342900" indent="-342900">
              <a:buFont typeface="Arial" panose="020B0604020202020204" pitchFamily="34" charset="0"/>
              <a:buChar char="•"/>
            </a:pPr>
            <a:r>
              <a:rPr lang="en-US" sz="2400" b="1" dirty="0">
                <a:solidFill>
                  <a:srgbClr val="0070C0"/>
                </a:solidFill>
              </a:rPr>
              <a:t>Implement market analysis and conduct business case for selected pathway</a:t>
            </a:r>
          </a:p>
          <a:p>
            <a:r>
              <a:rPr lang="en-US" sz="2400" b="1" dirty="0">
                <a:solidFill>
                  <a:srgbClr val="0070C0"/>
                </a:solidFill>
              </a:rPr>
              <a:t>When?</a:t>
            </a:r>
          </a:p>
          <a:p>
            <a:pPr marL="342900" indent="-342900">
              <a:buFont typeface="Arial" panose="020B0604020202020204" pitchFamily="34" charset="0"/>
              <a:buChar char="•"/>
            </a:pPr>
            <a:r>
              <a:rPr lang="en-US" sz="2400" b="1" dirty="0">
                <a:solidFill>
                  <a:srgbClr val="0070C0"/>
                </a:solidFill>
              </a:rPr>
              <a:t>Continuous throughout the duration of the project</a:t>
            </a:r>
          </a:p>
          <a:p>
            <a:r>
              <a:rPr lang="en-US" sz="2400" b="1" dirty="0">
                <a:solidFill>
                  <a:srgbClr val="0070C0"/>
                </a:solidFill>
              </a:rPr>
              <a:t>With whom?</a:t>
            </a:r>
          </a:p>
          <a:p>
            <a:pPr marL="342900" indent="-342900">
              <a:buFont typeface="Arial" panose="020B0604020202020204" pitchFamily="34" charset="0"/>
              <a:buChar char="•"/>
            </a:pPr>
            <a:r>
              <a:rPr lang="fr-FR" sz="2400" b="1" dirty="0">
                <a:solidFill>
                  <a:srgbClr val="0070C0"/>
                </a:solidFill>
              </a:rPr>
              <a:t>WP2 and WP7</a:t>
            </a:r>
          </a:p>
          <a:p>
            <a:endParaRPr lang="fr-FR" sz="2400" b="1" dirty="0">
              <a:solidFill>
                <a:srgbClr val="0070C0"/>
              </a:solidFill>
            </a:endParaRPr>
          </a:p>
          <a:p>
            <a:endParaRPr lang="fr-FR" sz="3200" b="1" dirty="0">
              <a:solidFill>
                <a:srgbClr val="0070C0"/>
              </a:solidFill>
            </a:endParaRPr>
          </a:p>
          <a:p>
            <a:pPr marL="457200" indent="-457200">
              <a:buFont typeface="Arial" panose="020B0604020202020204" pitchFamily="34" charset="0"/>
              <a:buChar char="•"/>
            </a:pPr>
            <a:endParaRPr lang="en-US" sz="3200" b="1" dirty="0">
              <a:solidFill>
                <a:srgbClr val="0070C0"/>
              </a:solidFill>
            </a:endParaRPr>
          </a:p>
        </p:txBody>
      </p:sp>
    </p:spTree>
    <p:extLst>
      <p:ext uri="{BB962C8B-B14F-4D97-AF65-F5344CB8AC3E}">
        <p14:creationId xmlns:p14="http://schemas.microsoft.com/office/powerpoint/2010/main" val="552437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1" name="TextBox 10">
            <a:extLst>
              <a:ext uri="{FF2B5EF4-FFF2-40B4-BE49-F238E27FC236}">
                <a16:creationId xmlns:a16="http://schemas.microsoft.com/office/drawing/2014/main" id="{B37AB976-E625-5F4D-A8A9-EF8ECDB11939}"/>
              </a:ext>
            </a:extLst>
          </p:cNvPr>
          <p:cNvSpPr txBox="1"/>
          <p:nvPr/>
        </p:nvSpPr>
        <p:spPr>
          <a:xfrm>
            <a:off x="1767016" y="333632"/>
            <a:ext cx="7914866"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a:t>
            </a:r>
            <a:r>
              <a:rPr lang="en-US" sz="3200" b="1" dirty="0">
                <a:solidFill>
                  <a:srgbClr val="0070C0"/>
                </a:solidFill>
              </a:rPr>
              <a:t> </a:t>
            </a:r>
            <a:r>
              <a:rPr lang="fr-FR" sz="3200" b="1" dirty="0" err="1">
                <a:solidFill>
                  <a:srgbClr val="0070C0"/>
                </a:solidFill>
              </a:rPr>
              <a:t>Task</a:t>
            </a:r>
            <a:r>
              <a:rPr lang="fr-FR" sz="3200" b="1" dirty="0">
                <a:solidFill>
                  <a:srgbClr val="0070C0"/>
                </a:solidFill>
              </a:rPr>
              <a:t> 8.4 Commercial exploitation plan </a:t>
            </a:r>
            <a:endParaRPr lang="en-BE" sz="3200" b="1" dirty="0">
              <a:solidFill>
                <a:srgbClr val="0070C0"/>
              </a:solidFill>
            </a:endParaRPr>
          </a:p>
        </p:txBody>
      </p:sp>
      <p:sp>
        <p:nvSpPr>
          <p:cNvPr id="8" name="TextBox 7">
            <a:extLst>
              <a:ext uri="{FF2B5EF4-FFF2-40B4-BE49-F238E27FC236}">
                <a16:creationId xmlns:a16="http://schemas.microsoft.com/office/drawing/2014/main" id="{AFC73C5F-ECF4-DE4A-B5D8-D12E3935D890}"/>
              </a:ext>
            </a:extLst>
          </p:cNvPr>
          <p:cNvSpPr txBox="1"/>
          <p:nvPr/>
        </p:nvSpPr>
        <p:spPr>
          <a:xfrm>
            <a:off x="815681" y="1569307"/>
            <a:ext cx="10842919" cy="5262979"/>
          </a:xfrm>
          <a:prstGeom prst="rect">
            <a:avLst/>
          </a:prstGeom>
          <a:noFill/>
        </p:spPr>
        <p:txBody>
          <a:bodyPr wrap="square" rtlCol="0">
            <a:spAutoFit/>
          </a:bodyPr>
          <a:lstStyle/>
          <a:p>
            <a:r>
              <a:rPr lang="en-US" sz="2000" b="1" dirty="0">
                <a:solidFill>
                  <a:srgbClr val="0070C0"/>
                </a:solidFill>
              </a:rPr>
              <a:t>Current status:</a:t>
            </a:r>
          </a:p>
          <a:p>
            <a:pPr marL="342900" indent="-342900">
              <a:buFont typeface="Arial" panose="020B0604020202020204" pitchFamily="34" charset="0"/>
              <a:buChar char="•"/>
            </a:pPr>
            <a:r>
              <a:rPr lang="en-US" sz="2000" b="1" dirty="0">
                <a:solidFill>
                  <a:srgbClr val="0070C0"/>
                </a:solidFill>
              </a:rPr>
              <a:t>Commercial exploitation routes have been identified</a:t>
            </a:r>
          </a:p>
          <a:p>
            <a:endParaRPr lang="en-US" sz="2000" b="1" dirty="0">
              <a:solidFill>
                <a:srgbClr val="0070C0"/>
              </a:solidFill>
            </a:endParaRPr>
          </a:p>
          <a:p>
            <a:pPr marL="800100" lvl="1" indent="-342900">
              <a:buFont typeface="Arial" panose="020B0604020202020204" pitchFamily="34" charset="0"/>
              <a:buChar char="•"/>
            </a:pPr>
            <a:r>
              <a:rPr lang="en-US" sz="2000" b="1" dirty="0">
                <a:solidFill>
                  <a:srgbClr val="0070C0"/>
                </a:solidFill>
              </a:rPr>
              <a:t>Exploitation routes independent of IMMERSE outcome </a:t>
            </a:r>
            <a:r>
              <a:rPr lang="en-US" sz="2000" b="1" dirty="0">
                <a:solidFill>
                  <a:srgbClr val="FFC000"/>
                </a:solidFill>
              </a:rPr>
              <a:t>[technology transfer package]</a:t>
            </a:r>
          </a:p>
          <a:p>
            <a:pPr marL="1257300" lvl="2" indent="-342900">
              <a:buFont typeface="Arial" panose="020B0604020202020204" pitchFamily="34" charset="0"/>
              <a:buChar char="•"/>
            </a:pPr>
            <a:r>
              <a:rPr lang="en-US" sz="2000" b="1" dirty="0">
                <a:solidFill>
                  <a:srgbClr val="0070C0"/>
                </a:solidFill>
              </a:rPr>
              <a:t>Medical device regulation consultancy</a:t>
            </a:r>
          </a:p>
          <a:p>
            <a:pPr marL="1257300" lvl="2" indent="-342900">
              <a:buFont typeface="Arial" panose="020B0604020202020204" pitchFamily="34" charset="0"/>
              <a:buChar char="•"/>
            </a:pPr>
            <a:r>
              <a:rPr lang="en-US" sz="2000" b="1" dirty="0">
                <a:solidFill>
                  <a:srgbClr val="0070C0"/>
                </a:solidFill>
              </a:rPr>
              <a:t>Therapy builder software [i.e., software package developed for creating interventions like DMMH]</a:t>
            </a:r>
          </a:p>
          <a:p>
            <a:pPr marL="1257300" lvl="2" indent="-342900">
              <a:buFont typeface="Arial" panose="020B0604020202020204" pitchFamily="34" charset="0"/>
              <a:buChar char="•"/>
            </a:pPr>
            <a:r>
              <a:rPr lang="en-US" sz="2000" b="1" dirty="0">
                <a:solidFill>
                  <a:srgbClr val="0070C0"/>
                </a:solidFill>
              </a:rPr>
              <a:t>DROPS fee-for-service</a:t>
            </a:r>
          </a:p>
          <a:p>
            <a:pPr marL="1257300" lvl="2" indent="-342900">
              <a:buFont typeface="Arial" panose="020B0604020202020204" pitchFamily="34" charset="0"/>
              <a:buChar char="•"/>
            </a:pPr>
            <a:endParaRPr lang="en-US" sz="2000" b="1" dirty="0">
              <a:solidFill>
                <a:srgbClr val="0070C0"/>
              </a:solidFill>
            </a:endParaRPr>
          </a:p>
          <a:p>
            <a:pPr marL="800100" lvl="1" indent="-342900">
              <a:buFont typeface="Arial" panose="020B0604020202020204" pitchFamily="34" charset="0"/>
              <a:buChar char="•"/>
            </a:pPr>
            <a:r>
              <a:rPr lang="en-US" sz="2000" b="1" dirty="0">
                <a:solidFill>
                  <a:srgbClr val="0070C0"/>
                </a:solidFill>
              </a:rPr>
              <a:t>Exploitation routes dependent of IMMERSE outcome </a:t>
            </a:r>
            <a:r>
              <a:rPr lang="en-US" sz="2000" b="1" dirty="0">
                <a:solidFill>
                  <a:srgbClr val="FFC000"/>
                </a:solidFill>
              </a:rPr>
              <a:t>[WP8 aim]</a:t>
            </a:r>
          </a:p>
          <a:p>
            <a:pPr marL="1257300" lvl="2" indent="-342900">
              <a:buFont typeface="Arial" panose="020B0604020202020204" pitchFamily="34" charset="0"/>
              <a:buChar char="•"/>
            </a:pPr>
            <a:r>
              <a:rPr lang="en-US" sz="2000" b="1" dirty="0">
                <a:solidFill>
                  <a:srgbClr val="0070C0"/>
                </a:solidFill>
              </a:rPr>
              <a:t>DMMH app exploitation as a </a:t>
            </a:r>
            <a:r>
              <a:rPr lang="en-US" sz="2000" b="1" dirty="0" err="1">
                <a:solidFill>
                  <a:srgbClr val="0070C0"/>
                </a:solidFill>
              </a:rPr>
              <a:t>mHealth</a:t>
            </a:r>
            <a:r>
              <a:rPr lang="en-US" sz="2000" b="1" dirty="0">
                <a:solidFill>
                  <a:srgbClr val="0070C0"/>
                </a:solidFill>
              </a:rPr>
              <a:t> product [e.g., reimbursement frameworks, HIBs] </a:t>
            </a:r>
          </a:p>
          <a:p>
            <a:pPr marL="1714500" lvl="3" indent="-342900">
              <a:buFont typeface="Arial" panose="020B0604020202020204" pitchFamily="34" charset="0"/>
              <a:buChar char="•"/>
            </a:pPr>
            <a:r>
              <a:rPr lang="en-US" sz="2000" b="1" dirty="0">
                <a:solidFill>
                  <a:srgbClr val="0070C0"/>
                </a:solidFill>
              </a:rPr>
              <a:t>Preparatory: Explore maturation of previous proof-of-concept </a:t>
            </a:r>
            <a:r>
              <a:rPr lang="en-US" sz="2000" b="1" dirty="0" err="1">
                <a:solidFill>
                  <a:srgbClr val="0070C0"/>
                </a:solidFill>
              </a:rPr>
              <a:t>mHealth</a:t>
            </a:r>
            <a:r>
              <a:rPr lang="en-US" sz="2000" b="1" dirty="0">
                <a:solidFill>
                  <a:srgbClr val="0070C0"/>
                </a:solidFill>
              </a:rPr>
              <a:t> app to facilitate this process (if DMMH trial outcome is positive)</a:t>
            </a:r>
          </a:p>
          <a:p>
            <a:pPr marL="1257300" lvl="2" indent="-342900">
              <a:buFont typeface="Arial" panose="020B0604020202020204" pitchFamily="34" charset="0"/>
              <a:buChar char="•"/>
            </a:pPr>
            <a:endParaRPr lang="fr-FR" sz="2000" b="1" dirty="0">
              <a:solidFill>
                <a:srgbClr val="0070C0"/>
              </a:solidFill>
            </a:endParaRPr>
          </a:p>
          <a:p>
            <a:endParaRPr lang="fr-FR" sz="2800" b="1" dirty="0">
              <a:solidFill>
                <a:srgbClr val="0070C0"/>
              </a:solidFill>
            </a:endParaRPr>
          </a:p>
          <a:p>
            <a:pPr marL="457200" indent="-457200">
              <a:buFont typeface="Arial" panose="020B0604020202020204" pitchFamily="34" charset="0"/>
              <a:buChar char="•"/>
            </a:pPr>
            <a:endParaRPr lang="en-US" sz="2800" b="1" dirty="0">
              <a:solidFill>
                <a:srgbClr val="0070C0"/>
              </a:solidFill>
            </a:endParaRPr>
          </a:p>
        </p:txBody>
      </p:sp>
    </p:spTree>
    <p:extLst>
      <p:ext uri="{BB962C8B-B14F-4D97-AF65-F5344CB8AC3E}">
        <p14:creationId xmlns:p14="http://schemas.microsoft.com/office/powerpoint/2010/main" val="196440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1" name="TextBox 10">
            <a:extLst>
              <a:ext uri="{FF2B5EF4-FFF2-40B4-BE49-F238E27FC236}">
                <a16:creationId xmlns:a16="http://schemas.microsoft.com/office/drawing/2014/main" id="{B37AB976-E625-5F4D-A8A9-EF8ECDB11939}"/>
              </a:ext>
            </a:extLst>
          </p:cNvPr>
          <p:cNvSpPr txBox="1"/>
          <p:nvPr/>
        </p:nvSpPr>
        <p:spPr>
          <a:xfrm>
            <a:off x="1767016" y="333632"/>
            <a:ext cx="7914866"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a:t>
            </a:r>
            <a:r>
              <a:rPr lang="en-US" sz="3200" b="1" dirty="0">
                <a:solidFill>
                  <a:srgbClr val="0070C0"/>
                </a:solidFill>
              </a:rPr>
              <a:t> Overview of tasks</a:t>
            </a:r>
            <a:endParaRPr lang="en-BE" sz="3200" b="1" dirty="0">
              <a:solidFill>
                <a:srgbClr val="0070C0"/>
              </a:solidFill>
            </a:endParaRPr>
          </a:p>
        </p:txBody>
      </p:sp>
      <p:sp>
        <p:nvSpPr>
          <p:cNvPr id="8" name="TextBox 7">
            <a:extLst>
              <a:ext uri="{FF2B5EF4-FFF2-40B4-BE49-F238E27FC236}">
                <a16:creationId xmlns:a16="http://schemas.microsoft.com/office/drawing/2014/main" id="{AFC73C5F-ECF4-DE4A-B5D8-D12E3935D890}"/>
              </a:ext>
            </a:extLst>
          </p:cNvPr>
          <p:cNvSpPr txBox="1"/>
          <p:nvPr/>
        </p:nvSpPr>
        <p:spPr>
          <a:xfrm>
            <a:off x="815681" y="1981290"/>
            <a:ext cx="10560637" cy="5139869"/>
          </a:xfrm>
          <a:prstGeom prst="rect">
            <a:avLst/>
          </a:prstGeom>
          <a:noFill/>
        </p:spPr>
        <p:txBody>
          <a:bodyPr wrap="square" rtlCol="0">
            <a:spAutoFit/>
          </a:bodyPr>
          <a:lstStyle/>
          <a:p>
            <a:r>
              <a:rPr lang="en-US" sz="2400" b="1" dirty="0">
                <a:solidFill>
                  <a:srgbClr val="0070C0"/>
                </a:solidFill>
              </a:rPr>
              <a:t>Task 8.1. Exploitation Steering Group</a:t>
            </a:r>
          </a:p>
          <a:p>
            <a:endParaRPr lang="en-US" sz="2400" b="1" dirty="0">
              <a:solidFill>
                <a:srgbClr val="0070C0"/>
              </a:solidFill>
            </a:endParaRPr>
          </a:p>
          <a:p>
            <a:r>
              <a:rPr lang="en-US" sz="2400" b="1" dirty="0">
                <a:solidFill>
                  <a:srgbClr val="0070C0"/>
                </a:solidFill>
              </a:rPr>
              <a:t>Task 8.2. Dissemination plan</a:t>
            </a:r>
          </a:p>
          <a:p>
            <a:endParaRPr lang="en-US" sz="2400" b="1" dirty="0">
              <a:solidFill>
                <a:srgbClr val="0070C0"/>
              </a:solidFill>
            </a:endParaRPr>
          </a:p>
          <a:p>
            <a:r>
              <a:rPr lang="fr-FR" sz="2400" b="1" dirty="0" err="1">
                <a:solidFill>
                  <a:srgbClr val="0070C0"/>
                </a:solidFill>
              </a:rPr>
              <a:t>Task</a:t>
            </a:r>
            <a:r>
              <a:rPr lang="fr-FR" sz="2400" b="1" dirty="0">
                <a:solidFill>
                  <a:srgbClr val="0070C0"/>
                </a:solidFill>
              </a:rPr>
              <a:t> 8.3. Scientific exploitation plan </a:t>
            </a:r>
          </a:p>
          <a:p>
            <a:endParaRPr lang="fr-FR" sz="2400" b="1" dirty="0">
              <a:solidFill>
                <a:srgbClr val="0070C0"/>
              </a:solidFill>
            </a:endParaRPr>
          </a:p>
          <a:p>
            <a:r>
              <a:rPr lang="fr-FR" sz="2400" b="1" dirty="0" err="1">
                <a:solidFill>
                  <a:srgbClr val="0070C0"/>
                </a:solidFill>
              </a:rPr>
              <a:t>Task</a:t>
            </a:r>
            <a:r>
              <a:rPr lang="fr-FR" sz="2400" b="1" dirty="0">
                <a:solidFill>
                  <a:srgbClr val="0070C0"/>
                </a:solidFill>
              </a:rPr>
              <a:t> 8.4. Commercial exploitation plan</a:t>
            </a:r>
          </a:p>
          <a:p>
            <a:endParaRPr lang="fr-FR" sz="2400" b="1" dirty="0">
              <a:solidFill>
                <a:srgbClr val="0070C0"/>
              </a:solidFill>
            </a:endParaRPr>
          </a:p>
          <a:p>
            <a:r>
              <a:rPr lang="en-US" sz="2400" b="1" dirty="0">
                <a:solidFill>
                  <a:srgbClr val="00B050"/>
                </a:solidFill>
              </a:rPr>
              <a:t>Task 8.5</a:t>
            </a:r>
            <a:r>
              <a:rPr lang="en-BE" sz="2400" b="1" dirty="0">
                <a:solidFill>
                  <a:srgbClr val="00B050"/>
                </a:solidFill>
              </a:rPr>
              <a:t> </a:t>
            </a:r>
            <a:r>
              <a:rPr lang="en-US" sz="2400" b="1" dirty="0">
                <a:solidFill>
                  <a:srgbClr val="00B050"/>
                </a:solidFill>
              </a:rPr>
              <a:t>Predictive models of implementation of digital mobile mental health technology </a:t>
            </a:r>
            <a:endParaRPr lang="en-BE" sz="2400" b="1" dirty="0">
              <a:solidFill>
                <a:srgbClr val="00B050"/>
              </a:solidFill>
            </a:endParaRPr>
          </a:p>
          <a:p>
            <a:endParaRPr lang="fr-FR" sz="2400" b="1" dirty="0">
              <a:solidFill>
                <a:srgbClr val="0070C0"/>
              </a:solidFill>
            </a:endParaRPr>
          </a:p>
          <a:p>
            <a:endParaRPr lang="fr-FR" sz="3200" b="1" dirty="0">
              <a:solidFill>
                <a:srgbClr val="0070C0"/>
              </a:solidFill>
            </a:endParaRPr>
          </a:p>
          <a:p>
            <a:pPr marL="457200" indent="-457200">
              <a:buFont typeface="Arial" panose="020B0604020202020204" pitchFamily="34" charset="0"/>
              <a:buChar char="•"/>
            </a:pPr>
            <a:endParaRPr lang="en-US" sz="3200" b="1" dirty="0">
              <a:solidFill>
                <a:srgbClr val="0070C0"/>
              </a:solidFill>
            </a:endParaRPr>
          </a:p>
        </p:txBody>
      </p:sp>
    </p:spTree>
    <p:extLst>
      <p:ext uri="{BB962C8B-B14F-4D97-AF65-F5344CB8AC3E}">
        <p14:creationId xmlns:p14="http://schemas.microsoft.com/office/powerpoint/2010/main" val="1222748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1" name="TextBox 10">
            <a:extLst>
              <a:ext uri="{FF2B5EF4-FFF2-40B4-BE49-F238E27FC236}">
                <a16:creationId xmlns:a16="http://schemas.microsoft.com/office/drawing/2014/main" id="{B37AB976-E625-5F4D-A8A9-EF8ECDB11939}"/>
              </a:ext>
            </a:extLst>
          </p:cNvPr>
          <p:cNvSpPr txBox="1"/>
          <p:nvPr/>
        </p:nvSpPr>
        <p:spPr>
          <a:xfrm>
            <a:off x="1767016" y="333632"/>
            <a:ext cx="7228703"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 </a:t>
            </a:r>
            <a:r>
              <a:rPr lang="en-US" sz="3200" b="1" dirty="0">
                <a:solidFill>
                  <a:srgbClr val="0070C0"/>
                </a:solidFill>
              </a:rPr>
              <a:t>OBJECTIVE</a:t>
            </a:r>
            <a:endParaRPr lang="en-BE" sz="3200" b="1" dirty="0">
              <a:solidFill>
                <a:srgbClr val="0070C0"/>
              </a:solidFill>
            </a:endParaRPr>
          </a:p>
        </p:txBody>
      </p:sp>
      <p:sp>
        <p:nvSpPr>
          <p:cNvPr id="8" name="TextBox 7">
            <a:extLst>
              <a:ext uri="{FF2B5EF4-FFF2-40B4-BE49-F238E27FC236}">
                <a16:creationId xmlns:a16="http://schemas.microsoft.com/office/drawing/2014/main" id="{AFC73C5F-ECF4-DE4A-B5D8-D12E3935D890}"/>
              </a:ext>
            </a:extLst>
          </p:cNvPr>
          <p:cNvSpPr txBox="1"/>
          <p:nvPr/>
        </p:nvSpPr>
        <p:spPr>
          <a:xfrm>
            <a:off x="861419" y="2583025"/>
            <a:ext cx="10382202" cy="3108543"/>
          </a:xfrm>
          <a:prstGeom prst="rect">
            <a:avLst/>
          </a:prstGeom>
          <a:noFill/>
        </p:spPr>
        <p:txBody>
          <a:bodyPr wrap="square" rtlCol="0">
            <a:spAutoFit/>
          </a:bodyPr>
          <a:lstStyle/>
          <a:p>
            <a:pPr algn="just"/>
            <a:r>
              <a:rPr lang="en-US" sz="2000" i="1" dirty="0"/>
              <a:t>Seek out and valorize intellectual property (IP) generated during the project, and disseminating the objectives, approaches and research findings of this project to stakeholders and academics. Additionally, WP8 also aims to design fitting exploitation and sustainability plans, as well as provides prediction models for the future implementation of DMMH and other </a:t>
            </a:r>
            <a:r>
              <a:rPr lang="en-US" sz="2000" i="1" dirty="0" err="1"/>
              <a:t>mHealth</a:t>
            </a:r>
            <a:r>
              <a:rPr lang="en-US" sz="2000" i="1" dirty="0"/>
              <a:t> approaches in mental health.</a:t>
            </a:r>
            <a:r>
              <a:rPr lang="en-US" sz="2000" b="1" dirty="0">
                <a:solidFill>
                  <a:srgbClr val="0070C0"/>
                </a:solidFill>
              </a:rPr>
              <a:t> </a:t>
            </a:r>
          </a:p>
          <a:p>
            <a:pPr marL="457200" indent="-457200">
              <a:buFont typeface="Arial" panose="020B0604020202020204" pitchFamily="34" charset="0"/>
              <a:buChar char="•"/>
            </a:pPr>
            <a:endParaRPr lang="en-BE" sz="3200" b="1" dirty="0">
              <a:solidFill>
                <a:srgbClr val="0070C0"/>
              </a:solidFill>
            </a:endParaRPr>
          </a:p>
          <a:p>
            <a:pPr marL="457200" indent="-457200">
              <a:buFont typeface="Arial" panose="020B0604020202020204" pitchFamily="34" charset="0"/>
              <a:buChar char="•"/>
            </a:pPr>
            <a:endParaRPr lang="fr-FR" sz="3200" b="1" dirty="0">
              <a:solidFill>
                <a:srgbClr val="0070C0"/>
              </a:solidFill>
            </a:endParaRPr>
          </a:p>
          <a:p>
            <a:pPr marL="457200" indent="-457200">
              <a:buFont typeface="Arial" panose="020B0604020202020204" pitchFamily="34" charset="0"/>
              <a:buChar char="•"/>
            </a:pPr>
            <a:endParaRPr lang="en-US" sz="3200" b="1" dirty="0">
              <a:solidFill>
                <a:srgbClr val="0070C0"/>
              </a:solidFill>
            </a:endParaRPr>
          </a:p>
        </p:txBody>
      </p:sp>
    </p:spTree>
    <p:extLst>
      <p:ext uri="{BB962C8B-B14F-4D97-AF65-F5344CB8AC3E}">
        <p14:creationId xmlns:p14="http://schemas.microsoft.com/office/powerpoint/2010/main" val="451325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1" name="TextBox 10">
            <a:extLst>
              <a:ext uri="{FF2B5EF4-FFF2-40B4-BE49-F238E27FC236}">
                <a16:creationId xmlns:a16="http://schemas.microsoft.com/office/drawing/2014/main" id="{B37AB976-E625-5F4D-A8A9-EF8ECDB11939}"/>
              </a:ext>
            </a:extLst>
          </p:cNvPr>
          <p:cNvSpPr txBox="1"/>
          <p:nvPr/>
        </p:nvSpPr>
        <p:spPr>
          <a:xfrm>
            <a:off x="1767016" y="333632"/>
            <a:ext cx="7914866" cy="1569660"/>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a:t>
            </a:r>
            <a:r>
              <a:rPr lang="en-US" sz="3200" b="1" dirty="0">
                <a:solidFill>
                  <a:srgbClr val="0070C0"/>
                </a:solidFill>
              </a:rPr>
              <a:t> Task 8.5</a:t>
            </a:r>
            <a:r>
              <a:rPr lang="en-BE" sz="3200" b="1" dirty="0">
                <a:solidFill>
                  <a:srgbClr val="0070C0"/>
                </a:solidFill>
              </a:rPr>
              <a:t> </a:t>
            </a:r>
            <a:r>
              <a:rPr lang="en-US" sz="3200" b="1" dirty="0">
                <a:solidFill>
                  <a:srgbClr val="0070C0"/>
                </a:solidFill>
              </a:rPr>
              <a:t>Predictive models of implementation of digital mobile mental health technology </a:t>
            </a:r>
            <a:endParaRPr lang="en-BE" sz="3200" b="1" dirty="0">
              <a:solidFill>
                <a:srgbClr val="0070C0"/>
              </a:solidFill>
            </a:endParaRPr>
          </a:p>
        </p:txBody>
      </p:sp>
      <p:sp>
        <p:nvSpPr>
          <p:cNvPr id="8" name="TextBox 7">
            <a:extLst>
              <a:ext uri="{FF2B5EF4-FFF2-40B4-BE49-F238E27FC236}">
                <a16:creationId xmlns:a16="http://schemas.microsoft.com/office/drawing/2014/main" id="{AFC73C5F-ECF4-DE4A-B5D8-D12E3935D890}"/>
              </a:ext>
            </a:extLst>
          </p:cNvPr>
          <p:cNvSpPr txBox="1"/>
          <p:nvPr/>
        </p:nvSpPr>
        <p:spPr>
          <a:xfrm>
            <a:off x="815681" y="1981290"/>
            <a:ext cx="10560637" cy="5139869"/>
          </a:xfrm>
          <a:prstGeom prst="rect">
            <a:avLst/>
          </a:prstGeom>
          <a:noFill/>
        </p:spPr>
        <p:txBody>
          <a:bodyPr wrap="square" rtlCol="0">
            <a:spAutoFit/>
          </a:bodyPr>
          <a:lstStyle/>
          <a:p>
            <a:r>
              <a:rPr lang="en-US" sz="2400" b="1" dirty="0">
                <a:solidFill>
                  <a:srgbClr val="0070C0"/>
                </a:solidFill>
              </a:rPr>
              <a:t>What? </a:t>
            </a:r>
          </a:p>
          <a:p>
            <a:pPr marL="800100" lvl="1" indent="-342900">
              <a:buFont typeface="Arial" panose="020B0604020202020204" pitchFamily="34" charset="0"/>
              <a:buChar char="•"/>
            </a:pPr>
            <a:r>
              <a:rPr lang="en-US" sz="2400" b="1" dirty="0">
                <a:solidFill>
                  <a:srgbClr val="0070C0"/>
                </a:solidFill>
              </a:rPr>
              <a:t>Utilize data from the outcome of implementation studies (WP7) and stakeholder involvement (WP5) to construct predictive models of the adoption of the </a:t>
            </a:r>
            <a:r>
              <a:rPr lang="en-US" sz="2400" b="1" dirty="0" err="1">
                <a:solidFill>
                  <a:srgbClr val="0070C0"/>
                </a:solidFill>
              </a:rPr>
              <a:t>MoMent</a:t>
            </a:r>
            <a:r>
              <a:rPr lang="en-US" sz="2400" b="1" dirty="0">
                <a:solidFill>
                  <a:srgbClr val="0070C0"/>
                </a:solidFill>
              </a:rPr>
              <a:t> intervention by initial users, and how local policies and EU-wide regulations (WP6) influence other potential adopters</a:t>
            </a:r>
          </a:p>
          <a:p>
            <a:r>
              <a:rPr lang="en-US" sz="2400" b="1" dirty="0">
                <a:solidFill>
                  <a:srgbClr val="0070C0"/>
                </a:solidFill>
              </a:rPr>
              <a:t>When?</a:t>
            </a:r>
          </a:p>
          <a:p>
            <a:pPr marL="800100" lvl="1" indent="-342900">
              <a:buFont typeface="Arial" panose="020B0604020202020204" pitchFamily="34" charset="0"/>
              <a:buChar char="•"/>
            </a:pPr>
            <a:r>
              <a:rPr lang="en-US" sz="2400" b="1" dirty="0">
                <a:solidFill>
                  <a:srgbClr val="0070C0"/>
                </a:solidFill>
              </a:rPr>
              <a:t>Month 36-48 of the project</a:t>
            </a:r>
          </a:p>
          <a:p>
            <a:r>
              <a:rPr lang="en-US" sz="2400" b="1" dirty="0">
                <a:solidFill>
                  <a:srgbClr val="0070C0"/>
                </a:solidFill>
              </a:rPr>
              <a:t>With whom?</a:t>
            </a:r>
          </a:p>
          <a:p>
            <a:pPr marL="800100" lvl="1" indent="-342900">
              <a:buFont typeface="Arial" panose="020B0604020202020204" pitchFamily="34" charset="0"/>
              <a:buChar char="•"/>
            </a:pPr>
            <a:r>
              <a:rPr lang="en-US" sz="2400" b="1" dirty="0">
                <a:solidFill>
                  <a:srgbClr val="0070C0"/>
                </a:solidFill>
              </a:rPr>
              <a:t>WP5, WP6, WP7</a:t>
            </a:r>
          </a:p>
          <a:p>
            <a:endParaRPr lang="en-US" sz="2400" b="1" dirty="0">
              <a:solidFill>
                <a:srgbClr val="0070C0"/>
              </a:solidFill>
            </a:endParaRPr>
          </a:p>
          <a:p>
            <a:pPr marL="1257300" lvl="2" indent="-342900">
              <a:buFont typeface="Arial" panose="020B0604020202020204" pitchFamily="34" charset="0"/>
              <a:buChar char="•"/>
            </a:pPr>
            <a:endParaRPr lang="fr-FR" sz="2400" b="1" dirty="0">
              <a:solidFill>
                <a:srgbClr val="0070C0"/>
              </a:solidFill>
            </a:endParaRPr>
          </a:p>
          <a:p>
            <a:endParaRPr lang="fr-FR" sz="3200" b="1" dirty="0">
              <a:solidFill>
                <a:srgbClr val="0070C0"/>
              </a:solidFill>
            </a:endParaRPr>
          </a:p>
          <a:p>
            <a:pPr marL="457200" indent="-457200">
              <a:buFont typeface="Arial" panose="020B0604020202020204" pitchFamily="34" charset="0"/>
              <a:buChar char="•"/>
            </a:pPr>
            <a:endParaRPr lang="en-US" sz="3200" b="1" dirty="0">
              <a:solidFill>
                <a:srgbClr val="0070C0"/>
              </a:solidFill>
            </a:endParaRPr>
          </a:p>
        </p:txBody>
      </p:sp>
    </p:spTree>
    <p:extLst>
      <p:ext uri="{BB962C8B-B14F-4D97-AF65-F5344CB8AC3E}">
        <p14:creationId xmlns:p14="http://schemas.microsoft.com/office/powerpoint/2010/main" val="1598125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1" name="TextBox 10">
            <a:extLst>
              <a:ext uri="{FF2B5EF4-FFF2-40B4-BE49-F238E27FC236}">
                <a16:creationId xmlns:a16="http://schemas.microsoft.com/office/drawing/2014/main" id="{B37AB976-E625-5F4D-A8A9-EF8ECDB11939}"/>
              </a:ext>
            </a:extLst>
          </p:cNvPr>
          <p:cNvSpPr txBox="1"/>
          <p:nvPr/>
        </p:nvSpPr>
        <p:spPr>
          <a:xfrm>
            <a:off x="1767016" y="333632"/>
            <a:ext cx="7914866" cy="1569660"/>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a:t>
            </a:r>
            <a:r>
              <a:rPr lang="en-US" sz="3200" b="1" dirty="0">
                <a:solidFill>
                  <a:srgbClr val="0070C0"/>
                </a:solidFill>
              </a:rPr>
              <a:t> Task 8.5</a:t>
            </a:r>
            <a:r>
              <a:rPr lang="en-BE" sz="3200" b="1" dirty="0">
                <a:solidFill>
                  <a:srgbClr val="0070C0"/>
                </a:solidFill>
              </a:rPr>
              <a:t> </a:t>
            </a:r>
            <a:r>
              <a:rPr lang="en-US" sz="3200" b="1" dirty="0">
                <a:solidFill>
                  <a:srgbClr val="0070C0"/>
                </a:solidFill>
              </a:rPr>
              <a:t>Predictive models of implementation of digital mobile mental health technology </a:t>
            </a:r>
            <a:endParaRPr lang="en-BE" sz="3200" b="1" dirty="0">
              <a:solidFill>
                <a:srgbClr val="0070C0"/>
              </a:solidFill>
            </a:endParaRPr>
          </a:p>
        </p:txBody>
      </p:sp>
      <p:sp>
        <p:nvSpPr>
          <p:cNvPr id="8" name="TextBox 7">
            <a:extLst>
              <a:ext uri="{FF2B5EF4-FFF2-40B4-BE49-F238E27FC236}">
                <a16:creationId xmlns:a16="http://schemas.microsoft.com/office/drawing/2014/main" id="{AFC73C5F-ECF4-DE4A-B5D8-D12E3935D890}"/>
              </a:ext>
            </a:extLst>
          </p:cNvPr>
          <p:cNvSpPr txBox="1"/>
          <p:nvPr/>
        </p:nvSpPr>
        <p:spPr>
          <a:xfrm>
            <a:off x="815681" y="1981290"/>
            <a:ext cx="10560637" cy="2554545"/>
          </a:xfrm>
          <a:prstGeom prst="rect">
            <a:avLst/>
          </a:prstGeom>
          <a:noFill/>
        </p:spPr>
        <p:txBody>
          <a:bodyPr wrap="square" rtlCol="0">
            <a:spAutoFit/>
          </a:bodyPr>
          <a:lstStyle/>
          <a:p>
            <a:r>
              <a:rPr lang="en-US" sz="2400" b="1" dirty="0">
                <a:solidFill>
                  <a:srgbClr val="0070C0"/>
                </a:solidFill>
              </a:rPr>
              <a:t>Current status: </a:t>
            </a:r>
          </a:p>
          <a:p>
            <a:pPr marL="342900" indent="-342900">
              <a:buFont typeface="Arial" panose="020B0604020202020204" pitchFamily="34" charset="0"/>
              <a:buChar char="•"/>
            </a:pPr>
            <a:r>
              <a:rPr lang="en-US" sz="2400" b="1" dirty="0">
                <a:solidFill>
                  <a:srgbClr val="0070C0"/>
                </a:solidFill>
              </a:rPr>
              <a:t>Not yet started – task for the future</a:t>
            </a:r>
          </a:p>
          <a:p>
            <a:endParaRPr lang="en-US" sz="2400" b="1" dirty="0">
              <a:solidFill>
                <a:srgbClr val="0070C0"/>
              </a:solidFill>
            </a:endParaRPr>
          </a:p>
          <a:p>
            <a:pPr marL="1257300" lvl="2" indent="-342900">
              <a:buFont typeface="Arial" panose="020B0604020202020204" pitchFamily="34" charset="0"/>
              <a:buChar char="•"/>
            </a:pPr>
            <a:endParaRPr lang="fr-FR" sz="2400" b="1" dirty="0">
              <a:solidFill>
                <a:srgbClr val="0070C0"/>
              </a:solidFill>
            </a:endParaRPr>
          </a:p>
          <a:p>
            <a:endParaRPr lang="fr-FR" sz="3200" b="1" dirty="0">
              <a:solidFill>
                <a:srgbClr val="0070C0"/>
              </a:solidFill>
            </a:endParaRPr>
          </a:p>
          <a:p>
            <a:pPr marL="457200" indent="-457200">
              <a:buFont typeface="Arial" panose="020B0604020202020204" pitchFamily="34" charset="0"/>
              <a:buChar char="•"/>
            </a:pPr>
            <a:endParaRPr lang="en-US" sz="3200" b="1" dirty="0">
              <a:solidFill>
                <a:srgbClr val="0070C0"/>
              </a:solidFill>
            </a:endParaRPr>
          </a:p>
        </p:txBody>
      </p:sp>
    </p:spTree>
    <p:extLst>
      <p:ext uri="{BB962C8B-B14F-4D97-AF65-F5344CB8AC3E}">
        <p14:creationId xmlns:p14="http://schemas.microsoft.com/office/powerpoint/2010/main" val="1678988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1" name="TextBox 10">
            <a:extLst>
              <a:ext uri="{FF2B5EF4-FFF2-40B4-BE49-F238E27FC236}">
                <a16:creationId xmlns:a16="http://schemas.microsoft.com/office/drawing/2014/main" id="{B37AB976-E625-5F4D-A8A9-EF8ECDB11939}"/>
              </a:ext>
            </a:extLst>
          </p:cNvPr>
          <p:cNvSpPr txBox="1"/>
          <p:nvPr/>
        </p:nvSpPr>
        <p:spPr>
          <a:xfrm>
            <a:off x="1767016" y="333632"/>
            <a:ext cx="7228703"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 Deliverables &amp; Milestones</a:t>
            </a:r>
          </a:p>
        </p:txBody>
      </p:sp>
      <p:graphicFrame>
        <p:nvGraphicFramePr>
          <p:cNvPr id="2" name="Table 2">
            <a:extLst>
              <a:ext uri="{FF2B5EF4-FFF2-40B4-BE49-F238E27FC236}">
                <a16:creationId xmlns:a16="http://schemas.microsoft.com/office/drawing/2014/main" id="{AA30F398-7721-7445-F465-9D584A1881F7}"/>
              </a:ext>
            </a:extLst>
          </p:cNvPr>
          <p:cNvGraphicFramePr>
            <a:graphicFrameLocks noGrp="1"/>
          </p:cNvGraphicFramePr>
          <p:nvPr>
            <p:extLst>
              <p:ext uri="{D42A27DB-BD31-4B8C-83A1-F6EECF244321}">
                <p14:modId xmlns:p14="http://schemas.microsoft.com/office/powerpoint/2010/main" val="1871196042"/>
              </p:ext>
            </p:extLst>
          </p:nvPr>
        </p:nvGraphicFramePr>
        <p:xfrm>
          <a:off x="459678" y="1930508"/>
          <a:ext cx="11249104" cy="2494280"/>
        </p:xfrm>
        <a:graphic>
          <a:graphicData uri="http://schemas.openxmlformats.org/drawingml/2006/table">
            <a:tbl>
              <a:tblPr firstRow="1" bandRow="1">
                <a:tableStyleId>{5C22544A-7EE6-4342-B048-85BDC9FD1C3A}</a:tableStyleId>
              </a:tblPr>
              <a:tblGrid>
                <a:gridCol w="1424878">
                  <a:extLst>
                    <a:ext uri="{9D8B030D-6E8A-4147-A177-3AD203B41FA5}">
                      <a16:colId xmlns:a16="http://schemas.microsoft.com/office/drawing/2014/main" val="3713306067"/>
                    </a:ext>
                  </a:extLst>
                </a:gridCol>
                <a:gridCol w="5340997">
                  <a:extLst>
                    <a:ext uri="{9D8B030D-6E8A-4147-A177-3AD203B41FA5}">
                      <a16:colId xmlns:a16="http://schemas.microsoft.com/office/drawing/2014/main" val="3496054278"/>
                    </a:ext>
                  </a:extLst>
                </a:gridCol>
                <a:gridCol w="2665579">
                  <a:extLst>
                    <a:ext uri="{9D8B030D-6E8A-4147-A177-3AD203B41FA5}">
                      <a16:colId xmlns:a16="http://schemas.microsoft.com/office/drawing/2014/main" val="278626297"/>
                    </a:ext>
                  </a:extLst>
                </a:gridCol>
                <a:gridCol w="1817650">
                  <a:extLst>
                    <a:ext uri="{9D8B030D-6E8A-4147-A177-3AD203B41FA5}">
                      <a16:colId xmlns:a16="http://schemas.microsoft.com/office/drawing/2014/main" val="556052169"/>
                    </a:ext>
                  </a:extLst>
                </a:gridCol>
              </a:tblGrid>
              <a:tr h="370840">
                <a:tc>
                  <a:txBody>
                    <a:bodyPr/>
                    <a:lstStyle/>
                    <a:p>
                      <a:r>
                        <a:rPr lang="en-BE" dirty="0">
                          <a:solidFill>
                            <a:schemeClr val="bg1"/>
                          </a:solidFill>
                        </a:rPr>
                        <a:t>Milestone / deliverable</a:t>
                      </a:r>
                    </a:p>
                  </a:txBody>
                  <a:tcPr/>
                </a:tc>
                <a:tc>
                  <a:txBody>
                    <a:bodyPr/>
                    <a:lstStyle/>
                    <a:p>
                      <a:r>
                        <a:rPr lang="en-BE" dirty="0"/>
                        <a:t>Title</a:t>
                      </a:r>
                    </a:p>
                  </a:txBody>
                  <a:tcPr/>
                </a:tc>
                <a:tc>
                  <a:txBody>
                    <a:bodyPr/>
                    <a:lstStyle/>
                    <a:p>
                      <a:r>
                        <a:rPr lang="en-BE" dirty="0"/>
                        <a:t>Original deadline</a:t>
                      </a:r>
                    </a:p>
                  </a:txBody>
                  <a:tcPr/>
                </a:tc>
                <a:tc>
                  <a:txBody>
                    <a:bodyPr/>
                    <a:lstStyle/>
                    <a:p>
                      <a:r>
                        <a:rPr lang="en-BE" dirty="0"/>
                        <a:t>Status</a:t>
                      </a:r>
                    </a:p>
                  </a:txBody>
                  <a:tcPr/>
                </a:tc>
                <a:extLst>
                  <a:ext uri="{0D108BD9-81ED-4DB2-BD59-A6C34878D82A}">
                    <a16:rowId xmlns:a16="http://schemas.microsoft.com/office/drawing/2014/main" val="1722758568"/>
                  </a:ext>
                </a:extLst>
              </a:tr>
              <a:tr h="370840">
                <a:tc>
                  <a:txBody>
                    <a:bodyPr/>
                    <a:lstStyle/>
                    <a:p>
                      <a:r>
                        <a:rPr lang="en-BE" b="1" dirty="0">
                          <a:solidFill>
                            <a:schemeClr val="accent1">
                              <a:lumMod val="75000"/>
                            </a:schemeClr>
                          </a:solidFill>
                        </a:rPr>
                        <a:t>D</a:t>
                      </a:r>
                      <a:r>
                        <a:rPr lang="en-US" b="1" dirty="0">
                          <a:solidFill>
                            <a:schemeClr val="accent1">
                              <a:lumMod val="75000"/>
                            </a:schemeClr>
                          </a:solidFill>
                        </a:rPr>
                        <a:t>8.1</a:t>
                      </a:r>
                      <a:endParaRPr lang="en-BE" b="1" dirty="0">
                        <a:solidFill>
                          <a:schemeClr val="accent1">
                            <a:lumMod val="75000"/>
                          </a:schemeClr>
                        </a:solidFill>
                      </a:endParaRPr>
                    </a:p>
                  </a:txBody>
                  <a:tcPr/>
                </a:tc>
                <a:tc>
                  <a:txBody>
                    <a:bodyPr/>
                    <a:lstStyle/>
                    <a:p>
                      <a:r>
                        <a:rPr lang="en-US" sz="1800" b="1" i="0" u="none" strike="noStrike" kern="1200" baseline="0" dirty="0">
                          <a:solidFill>
                            <a:schemeClr val="accent1">
                              <a:lumMod val="75000"/>
                            </a:schemeClr>
                          </a:solidFill>
                          <a:latin typeface="+mn-lt"/>
                          <a:ea typeface="+mn-ea"/>
                          <a:cs typeface="+mn-cs"/>
                        </a:rPr>
                        <a:t>Exploitation Steering Committee Charter</a:t>
                      </a:r>
                      <a:endParaRPr lang="en-BE" b="1" dirty="0">
                        <a:solidFill>
                          <a:schemeClr val="accent1">
                            <a:lumMod val="75000"/>
                          </a:schemeClr>
                        </a:solidFill>
                      </a:endParaRPr>
                    </a:p>
                  </a:txBody>
                  <a:tcPr/>
                </a:tc>
                <a:tc>
                  <a:txBody>
                    <a:bodyPr/>
                    <a:lstStyle/>
                    <a:p>
                      <a:r>
                        <a:rPr lang="en-BE" sz="1800" b="1" kern="1200" dirty="0">
                          <a:solidFill>
                            <a:schemeClr val="accent1">
                              <a:lumMod val="75000"/>
                            </a:schemeClr>
                          </a:solidFill>
                          <a:latin typeface="+mn-lt"/>
                          <a:ea typeface="+mn-ea"/>
                          <a:cs typeface="+mn-cs"/>
                        </a:rPr>
                        <a:t>Month </a:t>
                      </a:r>
                      <a:r>
                        <a:rPr lang="en-US" sz="1800" b="1" kern="1200" dirty="0">
                          <a:solidFill>
                            <a:schemeClr val="accent1">
                              <a:lumMod val="75000"/>
                            </a:schemeClr>
                          </a:solidFill>
                          <a:latin typeface="+mn-lt"/>
                          <a:ea typeface="+mn-ea"/>
                          <a:cs typeface="+mn-cs"/>
                        </a:rPr>
                        <a:t>4</a:t>
                      </a:r>
                      <a:r>
                        <a:rPr lang="en-BE" sz="1800" b="1" kern="1200" dirty="0">
                          <a:solidFill>
                            <a:schemeClr val="accent1">
                              <a:lumMod val="75000"/>
                            </a:schemeClr>
                          </a:solidFill>
                          <a:latin typeface="+mn-lt"/>
                          <a:ea typeface="+mn-ea"/>
                          <a:cs typeface="+mn-cs"/>
                        </a:rPr>
                        <a:t> / </a:t>
                      </a:r>
                      <a:r>
                        <a:rPr lang="en-US" sz="1800" b="1" kern="1200" dirty="0">
                          <a:solidFill>
                            <a:schemeClr val="accent1">
                              <a:lumMod val="75000"/>
                            </a:schemeClr>
                          </a:solidFill>
                          <a:latin typeface="+mn-lt"/>
                          <a:ea typeface="+mn-ea"/>
                          <a:cs typeface="+mn-cs"/>
                        </a:rPr>
                        <a:t>31.7.2021</a:t>
                      </a:r>
                      <a:endParaRPr lang="en-BE" sz="1800" b="1" kern="1200" dirty="0">
                        <a:solidFill>
                          <a:schemeClr val="accent1">
                            <a:lumMod val="75000"/>
                          </a:schemeClr>
                        </a:solidFill>
                        <a:latin typeface="+mn-lt"/>
                        <a:ea typeface="+mn-ea"/>
                        <a:cs typeface="+mn-cs"/>
                      </a:endParaRPr>
                    </a:p>
                  </a:txBody>
                  <a:tcPr/>
                </a:tc>
                <a:tc>
                  <a:txBody>
                    <a:bodyPr/>
                    <a:lstStyle/>
                    <a:p>
                      <a:r>
                        <a:rPr lang="en-BE" dirty="0">
                          <a:solidFill>
                            <a:srgbClr val="00B050"/>
                          </a:solidFill>
                        </a:rPr>
                        <a:t>✅ </a:t>
                      </a:r>
                      <a:endParaRPr lang="en-BE" sz="1800" b="1" kern="1200" dirty="0">
                        <a:solidFill>
                          <a:srgbClr val="00B050"/>
                        </a:solidFill>
                        <a:latin typeface="+mn-lt"/>
                        <a:ea typeface="+mn-ea"/>
                        <a:cs typeface="+mn-cs"/>
                      </a:endParaRPr>
                    </a:p>
                  </a:txBody>
                  <a:tcPr/>
                </a:tc>
                <a:extLst>
                  <a:ext uri="{0D108BD9-81ED-4DB2-BD59-A6C34878D82A}">
                    <a16:rowId xmlns:a16="http://schemas.microsoft.com/office/drawing/2014/main" val="24103748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b="1" dirty="0">
                          <a:solidFill>
                            <a:schemeClr val="accent1">
                              <a:lumMod val="75000"/>
                            </a:schemeClr>
                          </a:solidFill>
                        </a:rPr>
                        <a:t>D</a:t>
                      </a:r>
                      <a:r>
                        <a:rPr lang="en-US" b="1" dirty="0">
                          <a:solidFill>
                            <a:schemeClr val="accent1">
                              <a:lumMod val="75000"/>
                            </a:schemeClr>
                          </a:solidFill>
                        </a:rPr>
                        <a:t>8.2</a:t>
                      </a:r>
                      <a:endParaRPr lang="en-BE" b="1" dirty="0">
                        <a:solidFill>
                          <a:schemeClr val="accent1">
                            <a:lumMod val="75000"/>
                          </a:schemeClr>
                        </a:solidFill>
                      </a:endParaRPr>
                    </a:p>
                  </a:txBody>
                  <a:tcPr/>
                </a:tc>
                <a:tc>
                  <a:txBody>
                    <a:bodyPr/>
                    <a:lstStyle/>
                    <a:p>
                      <a:r>
                        <a:rPr lang="en-US" sz="1800" b="1" i="0" u="none" strike="noStrike" kern="1200" baseline="0" dirty="0">
                          <a:solidFill>
                            <a:schemeClr val="accent1">
                              <a:lumMod val="75000"/>
                            </a:schemeClr>
                          </a:solidFill>
                          <a:latin typeface="+mn-lt"/>
                          <a:ea typeface="+mn-ea"/>
                          <a:cs typeface="+mn-cs"/>
                        </a:rPr>
                        <a:t>Dissemination plan</a:t>
                      </a:r>
                      <a:endParaRPr lang="en-BE" b="1" dirty="0">
                        <a:solidFill>
                          <a:schemeClr val="accent1">
                            <a:lumMod val="7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sz="1800" b="1" kern="1200" dirty="0">
                          <a:solidFill>
                            <a:schemeClr val="accent1">
                              <a:lumMod val="75000"/>
                            </a:schemeClr>
                          </a:solidFill>
                          <a:latin typeface="+mn-lt"/>
                          <a:ea typeface="+mn-ea"/>
                          <a:cs typeface="+mn-cs"/>
                        </a:rPr>
                        <a:t>Month </a:t>
                      </a:r>
                      <a:r>
                        <a:rPr lang="en-US" sz="1800" b="1" kern="1200" dirty="0">
                          <a:solidFill>
                            <a:schemeClr val="accent1">
                              <a:lumMod val="75000"/>
                            </a:schemeClr>
                          </a:solidFill>
                          <a:latin typeface="+mn-lt"/>
                          <a:ea typeface="+mn-ea"/>
                          <a:cs typeface="+mn-cs"/>
                        </a:rPr>
                        <a:t>6</a:t>
                      </a:r>
                      <a:r>
                        <a:rPr lang="en-BE" sz="1800" b="1" kern="1200" dirty="0">
                          <a:solidFill>
                            <a:schemeClr val="accent1">
                              <a:lumMod val="75000"/>
                            </a:schemeClr>
                          </a:solidFill>
                          <a:latin typeface="+mn-lt"/>
                          <a:ea typeface="+mn-ea"/>
                          <a:cs typeface="+mn-cs"/>
                        </a:rPr>
                        <a:t> / </a:t>
                      </a:r>
                      <a:r>
                        <a:rPr lang="en-US" sz="1800" b="1" kern="1200" dirty="0">
                          <a:solidFill>
                            <a:schemeClr val="accent1">
                              <a:lumMod val="75000"/>
                            </a:schemeClr>
                          </a:solidFill>
                          <a:latin typeface="+mn-lt"/>
                          <a:ea typeface="+mn-ea"/>
                          <a:cs typeface="+mn-cs"/>
                        </a:rPr>
                        <a:t>30.9.2021</a:t>
                      </a:r>
                      <a:endParaRPr lang="en-BE" sz="1800" b="1" kern="1200" dirty="0">
                        <a:solidFill>
                          <a:schemeClr val="accent1">
                            <a:lumMod val="75000"/>
                          </a:schemeClr>
                        </a:solidFill>
                        <a:latin typeface="+mn-lt"/>
                        <a:ea typeface="+mn-ea"/>
                        <a:cs typeface="+mn-cs"/>
                      </a:endParaRPr>
                    </a:p>
                  </a:txBody>
                  <a:tcPr/>
                </a:tc>
                <a:tc>
                  <a:txBody>
                    <a:bodyPr/>
                    <a:lstStyle/>
                    <a:p>
                      <a:r>
                        <a:rPr lang="en-BE" dirty="0">
                          <a:solidFill>
                            <a:srgbClr val="00B050"/>
                          </a:solidFill>
                        </a:rPr>
                        <a:t>✅</a:t>
                      </a:r>
                    </a:p>
                  </a:txBody>
                  <a:tcPr/>
                </a:tc>
                <a:extLst>
                  <a:ext uri="{0D108BD9-81ED-4DB2-BD59-A6C34878D82A}">
                    <a16:rowId xmlns:a16="http://schemas.microsoft.com/office/drawing/2014/main" val="1802232985"/>
                  </a:ext>
                </a:extLst>
              </a:tr>
              <a:tr h="370840">
                <a:tc>
                  <a:txBody>
                    <a:bodyPr/>
                    <a:lstStyle/>
                    <a:p>
                      <a:r>
                        <a:rPr lang="en-US" sz="1800" b="1" kern="1200" dirty="0">
                          <a:solidFill>
                            <a:schemeClr val="accent1">
                              <a:lumMod val="75000"/>
                            </a:schemeClr>
                          </a:solidFill>
                          <a:latin typeface="+mn-lt"/>
                          <a:ea typeface="+mn-ea"/>
                          <a:cs typeface="+mn-cs"/>
                        </a:rPr>
                        <a:t>D8.3</a:t>
                      </a:r>
                      <a:endParaRPr lang="en-BE" sz="1800" b="1" kern="1200" dirty="0">
                        <a:solidFill>
                          <a:schemeClr val="accent1">
                            <a:lumMod val="75000"/>
                          </a:schemeClr>
                        </a:solidFill>
                        <a:latin typeface="+mn-lt"/>
                        <a:ea typeface="+mn-ea"/>
                        <a:cs typeface="+mn-cs"/>
                      </a:endParaRPr>
                    </a:p>
                  </a:txBody>
                  <a:tcPr/>
                </a:tc>
                <a:tc>
                  <a:txBody>
                    <a:bodyPr/>
                    <a:lstStyle/>
                    <a:p>
                      <a:r>
                        <a:rPr lang="en-US" sz="1800" b="1" i="0" u="none" strike="noStrike" kern="1200" baseline="0" dirty="0">
                          <a:solidFill>
                            <a:schemeClr val="accent1">
                              <a:lumMod val="75000"/>
                            </a:schemeClr>
                          </a:solidFill>
                          <a:latin typeface="+mn-lt"/>
                          <a:ea typeface="+mn-ea"/>
                          <a:cs typeface="+mn-cs"/>
                        </a:rPr>
                        <a:t>Market analysis and strategy</a:t>
                      </a:r>
                      <a:endParaRPr lang="en-BE" b="1" dirty="0">
                        <a:solidFill>
                          <a:schemeClr val="accent1">
                            <a:lumMod val="7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sz="1800" b="1" kern="1200" dirty="0">
                          <a:solidFill>
                            <a:schemeClr val="accent1">
                              <a:lumMod val="75000"/>
                            </a:schemeClr>
                          </a:solidFill>
                          <a:latin typeface="+mn-lt"/>
                          <a:ea typeface="+mn-ea"/>
                          <a:cs typeface="+mn-cs"/>
                        </a:rPr>
                        <a:t>Month </a:t>
                      </a:r>
                      <a:r>
                        <a:rPr lang="en-US" sz="1800" b="1" kern="1200" dirty="0">
                          <a:solidFill>
                            <a:schemeClr val="accent1">
                              <a:lumMod val="75000"/>
                            </a:schemeClr>
                          </a:solidFill>
                          <a:latin typeface="+mn-lt"/>
                          <a:ea typeface="+mn-ea"/>
                          <a:cs typeface="+mn-cs"/>
                        </a:rPr>
                        <a:t>24</a:t>
                      </a:r>
                      <a:r>
                        <a:rPr lang="en-BE" sz="1800" b="1" kern="1200" dirty="0">
                          <a:solidFill>
                            <a:schemeClr val="accent1">
                              <a:lumMod val="75000"/>
                            </a:schemeClr>
                          </a:solidFill>
                          <a:latin typeface="+mn-lt"/>
                          <a:ea typeface="+mn-ea"/>
                          <a:cs typeface="+mn-cs"/>
                        </a:rPr>
                        <a:t> / </a:t>
                      </a:r>
                      <a:r>
                        <a:rPr lang="en-US" sz="1800" b="1" kern="1200" dirty="0">
                          <a:solidFill>
                            <a:schemeClr val="accent1">
                              <a:lumMod val="75000"/>
                            </a:schemeClr>
                          </a:solidFill>
                          <a:latin typeface="+mn-lt"/>
                          <a:ea typeface="+mn-ea"/>
                          <a:cs typeface="+mn-cs"/>
                        </a:rPr>
                        <a:t>31.04.2023</a:t>
                      </a:r>
                      <a:endParaRPr lang="en-BE" sz="1800" b="1" kern="1200" dirty="0">
                        <a:solidFill>
                          <a:schemeClr val="accent1">
                            <a:lumMod val="75000"/>
                          </a:schemeClr>
                        </a:solidFill>
                        <a:latin typeface="+mn-lt"/>
                        <a:ea typeface="+mn-ea"/>
                        <a:cs typeface="+mn-cs"/>
                      </a:endParaRPr>
                    </a:p>
                  </a:txBody>
                  <a:tcPr/>
                </a:tc>
                <a:tc>
                  <a:txBody>
                    <a:bodyPr/>
                    <a:lstStyle/>
                    <a:p>
                      <a:r>
                        <a:rPr lang="en-BE" sz="1800" b="1" kern="1200" dirty="0">
                          <a:solidFill>
                            <a:schemeClr val="accent1">
                              <a:lumMod val="75000"/>
                            </a:schemeClr>
                          </a:solidFill>
                          <a:latin typeface="+mn-lt"/>
                          <a:ea typeface="+mn-ea"/>
                          <a:cs typeface="+mn-cs"/>
                        </a:rPr>
                        <a:t>ongoing</a:t>
                      </a:r>
                      <a:endParaRPr lang="en-BE" dirty="0"/>
                    </a:p>
                  </a:txBody>
                  <a:tcPr/>
                </a:tc>
                <a:extLst>
                  <a:ext uri="{0D108BD9-81ED-4DB2-BD59-A6C34878D82A}">
                    <a16:rowId xmlns:a16="http://schemas.microsoft.com/office/drawing/2014/main" val="2030820769"/>
                  </a:ext>
                </a:extLst>
              </a:tr>
              <a:tr h="370840">
                <a:tc>
                  <a:txBody>
                    <a:bodyPr/>
                    <a:lstStyle/>
                    <a:p>
                      <a:r>
                        <a:rPr lang="en-BE" sz="1800" b="1" kern="1200" dirty="0">
                          <a:solidFill>
                            <a:schemeClr val="accent1">
                              <a:lumMod val="75000"/>
                            </a:schemeClr>
                          </a:solidFill>
                          <a:latin typeface="+mn-lt"/>
                          <a:ea typeface="+mn-ea"/>
                          <a:cs typeface="+mn-cs"/>
                        </a:rPr>
                        <a:t>D</a:t>
                      </a:r>
                      <a:r>
                        <a:rPr lang="en-US" sz="1800" b="1" kern="1200" dirty="0">
                          <a:solidFill>
                            <a:schemeClr val="accent1">
                              <a:lumMod val="75000"/>
                            </a:schemeClr>
                          </a:solidFill>
                          <a:latin typeface="+mn-lt"/>
                          <a:ea typeface="+mn-ea"/>
                          <a:cs typeface="+mn-cs"/>
                        </a:rPr>
                        <a:t>8.4</a:t>
                      </a:r>
                      <a:endParaRPr lang="en-BE" sz="1800" b="1" kern="1200" dirty="0">
                        <a:solidFill>
                          <a:schemeClr val="accent1">
                            <a:lumMod val="75000"/>
                          </a:schemeClr>
                        </a:solidFill>
                        <a:latin typeface="+mn-lt"/>
                        <a:ea typeface="+mn-ea"/>
                        <a:cs typeface="+mn-cs"/>
                      </a:endParaRPr>
                    </a:p>
                  </a:txBody>
                  <a:tcPr/>
                </a:tc>
                <a:tc>
                  <a:txBody>
                    <a:bodyPr/>
                    <a:lstStyle/>
                    <a:p>
                      <a:r>
                        <a:rPr lang="en-US" sz="1800" b="1" i="0" u="none" strike="noStrike" kern="1200" baseline="0" dirty="0">
                          <a:solidFill>
                            <a:schemeClr val="accent1">
                              <a:lumMod val="75000"/>
                            </a:schemeClr>
                          </a:solidFill>
                          <a:latin typeface="+mn-lt"/>
                          <a:ea typeface="+mn-ea"/>
                          <a:cs typeface="+mn-cs"/>
                        </a:rPr>
                        <a:t>White paper on forecasting models</a:t>
                      </a:r>
                      <a:endParaRPr lang="en-BE" b="1" dirty="0">
                        <a:solidFill>
                          <a:schemeClr val="accent1">
                            <a:lumMod val="7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sz="1800" b="1" kern="1200" dirty="0">
                          <a:solidFill>
                            <a:schemeClr val="accent1">
                              <a:lumMod val="75000"/>
                            </a:schemeClr>
                          </a:solidFill>
                          <a:latin typeface="+mn-lt"/>
                          <a:ea typeface="+mn-ea"/>
                          <a:cs typeface="+mn-cs"/>
                        </a:rPr>
                        <a:t>Month </a:t>
                      </a:r>
                      <a:r>
                        <a:rPr lang="en-US" sz="1800" b="1" kern="1200" dirty="0">
                          <a:solidFill>
                            <a:schemeClr val="accent1">
                              <a:lumMod val="75000"/>
                            </a:schemeClr>
                          </a:solidFill>
                          <a:latin typeface="+mn-lt"/>
                          <a:ea typeface="+mn-ea"/>
                          <a:cs typeface="+mn-cs"/>
                        </a:rPr>
                        <a:t>48</a:t>
                      </a:r>
                      <a:r>
                        <a:rPr lang="en-BE" sz="1800" b="1" kern="1200" dirty="0">
                          <a:solidFill>
                            <a:schemeClr val="accent1">
                              <a:lumMod val="75000"/>
                            </a:schemeClr>
                          </a:solidFill>
                          <a:latin typeface="+mn-lt"/>
                          <a:ea typeface="+mn-ea"/>
                          <a:cs typeface="+mn-cs"/>
                        </a:rPr>
                        <a:t> / </a:t>
                      </a:r>
                      <a:r>
                        <a:rPr lang="en-US" sz="1800" b="1" kern="1200" dirty="0">
                          <a:solidFill>
                            <a:schemeClr val="accent1">
                              <a:lumMod val="75000"/>
                            </a:schemeClr>
                          </a:solidFill>
                          <a:latin typeface="+mn-lt"/>
                          <a:ea typeface="+mn-ea"/>
                          <a:cs typeface="+mn-cs"/>
                        </a:rPr>
                        <a:t>31.04.2025</a:t>
                      </a:r>
                      <a:endParaRPr lang="en-BE" sz="1800" b="1" kern="1200" dirty="0">
                        <a:solidFill>
                          <a:schemeClr val="accent1">
                            <a:lumMod val="75000"/>
                          </a:schemeClr>
                        </a:solidFill>
                        <a:latin typeface="+mn-lt"/>
                        <a:ea typeface="+mn-ea"/>
                        <a:cs typeface="+mn-cs"/>
                      </a:endParaRPr>
                    </a:p>
                  </a:txBody>
                  <a:tcPr/>
                </a:tc>
                <a:tc>
                  <a:txBody>
                    <a:bodyPr/>
                    <a:lstStyle/>
                    <a:p>
                      <a:r>
                        <a:rPr lang="en-US" b="1" dirty="0">
                          <a:solidFill>
                            <a:schemeClr val="accent1">
                              <a:lumMod val="75000"/>
                            </a:schemeClr>
                          </a:solidFill>
                        </a:rPr>
                        <a:t>Not yet started</a:t>
                      </a:r>
                      <a:endParaRPr lang="en-BE" b="1" dirty="0">
                        <a:solidFill>
                          <a:schemeClr val="accent1">
                            <a:lumMod val="75000"/>
                          </a:schemeClr>
                        </a:solidFill>
                      </a:endParaRPr>
                    </a:p>
                  </a:txBody>
                  <a:tcPr/>
                </a:tc>
                <a:extLst>
                  <a:ext uri="{0D108BD9-81ED-4DB2-BD59-A6C34878D82A}">
                    <a16:rowId xmlns:a16="http://schemas.microsoft.com/office/drawing/2014/main" val="1910365167"/>
                  </a:ext>
                </a:extLst>
              </a:tr>
              <a:tr h="370840">
                <a:tc>
                  <a:txBody>
                    <a:bodyPr/>
                    <a:lstStyle/>
                    <a:p>
                      <a:r>
                        <a:rPr lang="en-BE" sz="1800" b="1" kern="1200" dirty="0">
                          <a:solidFill>
                            <a:schemeClr val="accent1">
                              <a:lumMod val="75000"/>
                            </a:schemeClr>
                          </a:solidFill>
                          <a:latin typeface="+mn-lt"/>
                          <a:ea typeface="+mn-ea"/>
                          <a:cs typeface="+mn-cs"/>
                        </a:rPr>
                        <a:t>MS</a:t>
                      </a:r>
                      <a:r>
                        <a:rPr lang="en-US" sz="1800" b="1" kern="1200" dirty="0">
                          <a:solidFill>
                            <a:schemeClr val="accent1">
                              <a:lumMod val="75000"/>
                            </a:schemeClr>
                          </a:solidFill>
                          <a:latin typeface="+mn-lt"/>
                          <a:ea typeface="+mn-ea"/>
                          <a:cs typeface="+mn-cs"/>
                        </a:rPr>
                        <a:t>14</a:t>
                      </a:r>
                      <a:endParaRPr lang="en-BE" sz="1800" b="1" kern="1200" dirty="0">
                        <a:solidFill>
                          <a:schemeClr val="accent1">
                            <a:lumMod val="75000"/>
                          </a:schemeClr>
                        </a:solidFill>
                        <a:latin typeface="+mn-lt"/>
                        <a:ea typeface="+mn-ea"/>
                        <a:cs typeface="+mn-cs"/>
                      </a:endParaRPr>
                    </a:p>
                  </a:txBody>
                  <a:tcPr/>
                </a:tc>
                <a:tc>
                  <a:txBody>
                    <a:bodyPr/>
                    <a:lstStyle/>
                    <a:p>
                      <a:r>
                        <a:rPr lang="en-US" b="1" dirty="0">
                          <a:solidFill>
                            <a:schemeClr val="accent1">
                              <a:lumMod val="75000"/>
                            </a:schemeClr>
                          </a:solidFill>
                        </a:rPr>
                        <a:t>Market for DMMH mapped</a:t>
                      </a:r>
                      <a:endParaRPr lang="en-BE" b="1" dirty="0">
                        <a:solidFill>
                          <a:schemeClr val="accent1">
                            <a:lumMod val="7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sz="1800" b="1" kern="1200" dirty="0">
                          <a:solidFill>
                            <a:schemeClr val="accent1">
                              <a:lumMod val="75000"/>
                            </a:schemeClr>
                          </a:solidFill>
                          <a:latin typeface="+mn-lt"/>
                          <a:ea typeface="+mn-ea"/>
                          <a:cs typeface="+mn-cs"/>
                        </a:rPr>
                        <a:t>Month </a:t>
                      </a:r>
                      <a:r>
                        <a:rPr lang="en-US" sz="1800" b="1" kern="1200" dirty="0">
                          <a:solidFill>
                            <a:schemeClr val="accent1">
                              <a:lumMod val="75000"/>
                            </a:schemeClr>
                          </a:solidFill>
                          <a:latin typeface="+mn-lt"/>
                          <a:ea typeface="+mn-ea"/>
                          <a:cs typeface="+mn-cs"/>
                        </a:rPr>
                        <a:t>24</a:t>
                      </a:r>
                      <a:r>
                        <a:rPr lang="en-BE" sz="1800" b="1" kern="1200" dirty="0">
                          <a:solidFill>
                            <a:schemeClr val="accent1">
                              <a:lumMod val="75000"/>
                            </a:schemeClr>
                          </a:solidFill>
                          <a:latin typeface="+mn-lt"/>
                          <a:ea typeface="+mn-ea"/>
                          <a:cs typeface="+mn-cs"/>
                        </a:rPr>
                        <a:t> / </a:t>
                      </a:r>
                      <a:r>
                        <a:rPr lang="en-US" sz="1800" b="1" kern="1200" dirty="0">
                          <a:solidFill>
                            <a:schemeClr val="accent1">
                              <a:lumMod val="75000"/>
                            </a:schemeClr>
                          </a:solidFill>
                          <a:latin typeface="+mn-lt"/>
                          <a:ea typeface="+mn-ea"/>
                          <a:cs typeface="+mn-cs"/>
                        </a:rPr>
                        <a:t>31.04.2023</a:t>
                      </a:r>
                      <a:endParaRPr lang="en-BE" sz="1800" b="1" kern="1200" dirty="0">
                        <a:solidFill>
                          <a:schemeClr val="accent1">
                            <a:lumMod val="75000"/>
                          </a:schemeClr>
                        </a:solidFill>
                        <a:latin typeface="+mn-lt"/>
                        <a:ea typeface="+mn-ea"/>
                        <a:cs typeface="+mn-cs"/>
                      </a:endParaRPr>
                    </a:p>
                  </a:txBody>
                  <a:tcPr/>
                </a:tc>
                <a:tc>
                  <a:txBody>
                    <a:bodyPr/>
                    <a:lstStyle/>
                    <a:p>
                      <a:r>
                        <a:rPr lang="en-BE" sz="1800" b="1" kern="1200" dirty="0">
                          <a:solidFill>
                            <a:schemeClr val="accent1">
                              <a:lumMod val="75000"/>
                            </a:schemeClr>
                          </a:solidFill>
                          <a:latin typeface="+mn-lt"/>
                          <a:ea typeface="+mn-ea"/>
                          <a:cs typeface="+mn-cs"/>
                        </a:rPr>
                        <a:t>ongoing</a:t>
                      </a:r>
                      <a:endParaRPr lang="en-BE" dirty="0"/>
                    </a:p>
                  </a:txBody>
                  <a:tcPr/>
                </a:tc>
                <a:extLst>
                  <a:ext uri="{0D108BD9-81ED-4DB2-BD59-A6C34878D82A}">
                    <a16:rowId xmlns:a16="http://schemas.microsoft.com/office/drawing/2014/main" val="3660463176"/>
                  </a:ext>
                </a:extLst>
              </a:tr>
            </a:tbl>
          </a:graphicData>
        </a:graphic>
      </p:graphicFrame>
    </p:spTree>
    <p:extLst>
      <p:ext uri="{BB962C8B-B14F-4D97-AF65-F5344CB8AC3E}">
        <p14:creationId xmlns:p14="http://schemas.microsoft.com/office/powerpoint/2010/main" val="975285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1" name="TextBox 10">
            <a:extLst>
              <a:ext uri="{FF2B5EF4-FFF2-40B4-BE49-F238E27FC236}">
                <a16:creationId xmlns:a16="http://schemas.microsoft.com/office/drawing/2014/main" id="{B37AB976-E625-5F4D-A8A9-EF8ECDB11939}"/>
              </a:ext>
            </a:extLst>
          </p:cNvPr>
          <p:cNvSpPr txBox="1"/>
          <p:nvPr/>
        </p:nvSpPr>
        <p:spPr>
          <a:xfrm>
            <a:off x="1767016" y="333632"/>
            <a:ext cx="7228703"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 Challenges, delays, and solutions</a:t>
            </a:r>
          </a:p>
        </p:txBody>
      </p:sp>
      <p:sp>
        <p:nvSpPr>
          <p:cNvPr id="2" name="Rectangle 1"/>
          <p:cNvSpPr/>
          <p:nvPr/>
        </p:nvSpPr>
        <p:spPr>
          <a:xfrm>
            <a:off x="546100" y="1720840"/>
            <a:ext cx="10922000" cy="3139321"/>
          </a:xfrm>
          <a:prstGeom prst="rect">
            <a:avLst/>
          </a:prstGeom>
        </p:spPr>
        <p:txBody>
          <a:bodyPr wrap="square">
            <a:spAutoFit/>
          </a:bodyPr>
          <a:lstStyle/>
          <a:p>
            <a:r>
              <a:rPr lang="en-US" b="1" dirty="0">
                <a:solidFill>
                  <a:srgbClr val="0070C0"/>
                </a:solidFill>
              </a:rPr>
              <a:t>Task 8.1. Set up Exploitation Steering Group</a:t>
            </a:r>
          </a:p>
          <a:p>
            <a:r>
              <a:rPr lang="en-US" b="1" dirty="0">
                <a:solidFill>
                  <a:srgbClr val="0070C0"/>
                </a:solidFill>
              </a:rPr>
              <a:t>/</a:t>
            </a:r>
          </a:p>
          <a:p>
            <a:r>
              <a:rPr lang="en-US" b="1" dirty="0">
                <a:solidFill>
                  <a:srgbClr val="0070C0"/>
                </a:solidFill>
              </a:rPr>
              <a:t>Task 8.2. Dissemination plan</a:t>
            </a:r>
          </a:p>
          <a:p>
            <a:pPr marL="342900" indent="-342900">
              <a:buFont typeface="Arial" panose="020B0604020202020204" pitchFamily="34" charset="0"/>
              <a:buChar char="•"/>
            </a:pPr>
            <a:r>
              <a:rPr lang="en-US" b="1" dirty="0">
                <a:solidFill>
                  <a:srgbClr val="0070C0"/>
                </a:solidFill>
              </a:rPr>
              <a:t>Identify next dissemination goals -&gt; continued collaborative effort</a:t>
            </a:r>
          </a:p>
          <a:p>
            <a:r>
              <a:rPr lang="fr-FR" b="1" dirty="0" err="1">
                <a:solidFill>
                  <a:srgbClr val="0070C0"/>
                </a:solidFill>
              </a:rPr>
              <a:t>Task</a:t>
            </a:r>
            <a:r>
              <a:rPr lang="fr-FR" b="1" dirty="0">
                <a:solidFill>
                  <a:srgbClr val="0070C0"/>
                </a:solidFill>
              </a:rPr>
              <a:t> 8.3. Scientific exploitation plan </a:t>
            </a:r>
          </a:p>
          <a:p>
            <a:pPr marL="342900" indent="-342900">
              <a:buFont typeface="Arial" panose="020B0604020202020204" pitchFamily="34" charset="0"/>
              <a:buChar char="•"/>
            </a:pPr>
            <a:r>
              <a:rPr lang="fr-FR" b="1" dirty="0">
                <a:solidFill>
                  <a:srgbClr val="0070C0"/>
                </a:solidFill>
              </a:rPr>
              <a:t>System imperfections -&gt; no </a:t>
            </a:r>
            <a:r>
              <a:rPr lang="fr-FR" b="1" dirty="0" err="1">
                <a:solidFill>
                  <a:srgbClr val="0070C0"/>
                </a:solidFill>
              </a:rPr>
              <a:t>choice</a:t>
            </a:r>
            <a:r>
              <a:rPr lang="fr-FR" b="1" dirty="0">
                <a:solidFill>
                  <a:srgbClr val="0070C0"/>
                </a:solidFill>
              </a:rPr>
              <a:t> to </a:t>
            </a:r>
            <a:r>
              <a:rPr lang="fr-FR" b="1" dirty="0" err="1">
                <a:solidFill>
                  <a:srgbClr val="0070C0"/>
                </a:solidFill>
              </a:rPr>
              <a:t>differentiate</a:t>
            </a:r>
            <a:r>
              <a:rPr lang="fr-FR" b="1" dirty="0">
                <a:solidFill>
                  <a:srgbClr val="0070C0"/>
                </a:solidFill>
              </a:rPr>
              <a:t> </a:t>
            </a:r>
            <a:r>
              <a:rPr lang="fr-FR" b="1" dirty="0" err="1">
                <a:solidFill>
                  <a:srgbClr val="0070C0"/>
                </a:solidFill>
              </a:rPr>
              <a:t>between</a:t>
            </a:r>
            <a:r>
              <a:rPr lang="fr-FR" b="1" dirty="0">
                <a:solidFill>
                  <a:srgbClr val="0070C0"/>
                </a:solidFill>
              </a:rPr>
              <a:t> </a:t>
            </a:r>
            <a:r>
              <a:rPr lang="fr-FR" b="1" dirty="0" err="1">
                <a:solidFill>
                  <a:srgbClr val="0070C0"/>
                </a:solidFill>
              </a:rPr>
              <a:t>baseline</a:t>
            </a:r>
            <a:r>
              <a:rPr lang="fr-FR" b="1" dirty="0">
                <a:solidFill>
                  <a:srgbClr val="0070C0"/>
                </a:solidFill>
              </a:rPr>
              <a:t> and </a:t>
            </a:r>
            <a:r>
              <a:rPr lang="fr-FR" b="1" dirty="0" err="1">
                <a:solidFill>
                  <a:srgbClr val="0070C0"/>
                </a:solidFill>
              </a:rPr>
              <a:t>further</a:t>
            </a:r>
            <a:r>
              <a:rPr lang="fr-FR" b="1" dirty="0">
                <a:solidFill>
                  <a:srgbClr val="0070C0"/>
                </a:solidFill>
              </a:rPr>
              <a:t> data -&gt; update</a:t>
            </a:r>
          </a:p>
          <a:p>
            <a:r>
              <a:rPr lang="fr-FR" b="1" dirty="0" err="1">
                <a:solidFill>
                  <a:srgbClr val="0070C0"/>
                </a:solidFill>
              </a:rPr>
              <a:t>Task</a:t>
            </a:r>
            <a:r>
              <a:rPr lang="fr-FR" b="1" dirty="0">
                <a:solidFill>
                  <a:srgbClr val="0070C0"/>
                </a:solidFill>
              </a:rPr>
              <a:t> 8.4. Commercial exploitation plan</a:t>
            </a:r>
          </a:p>
          <a:p>
            <a:pPr marL="342900" indent="-342900">
              <a:buFont typeface="Arial" panose="020B0604020202020204" pitchFamily="34" charset="0"/>
              <a:buChar char="•"/>
            </a:pPr>
            <a:r>
              <a:rPr lang="fr-FR" b="1" dirty="0" err="1">
                <a:solidFill>
                  <a:srgbClr val="0070C0"/>
                </a:solidFill>
              </a:rPr>
              <a:t>Developing</a:t>
            </a:r>
            <a:r>
              <a:rPr lang="fr-FR" b="1" dirty="0">
                <a:solidFill>
                  <a:srgbClr val="0070C0"/>
                </a:solidFill>
              </a:rPr>
              <a:t> a business case and </a:t>
            </a:r>
            <a:r>
              <a:rPr lang="fr-FR" b="1" dirty="0" err="1">
                <a:solidFill>
                  <a:srgbClr val="0070C0"/>
                </a:solidFill>
              </a:rPr>
              <a:t>market</a:t>
            </a:r>
            <a:r>
              <a:rPr lang="fr-FR" b="1" dirty="0">
                <a:solidFill>
                  <a:srgbClr val="0070C0"/>
                </a:solidFill>
              </a:rPr>
              <a:t> </a:t>
            </a:r>
            <a:r>
              <a:rPr lang="fr-FR" b="1" dirty="0" err="1">
                <a:solidFill>
                  <a:srgbClr val="0070C0"/>
                </a:solidFill>
              </a:rPr>
              <a:t>analysis</a:t>
            </a:r>
            <a:r>
              <a:rPr lang="fr-FR" b="1" dirty="0">
                <a:solidFill>
                  <a:srgbClr val="0070C0"/>
                </a:solidFill>
              </a:rPr>
              <a:t> </a:t>
            </a:r>
            <a:r>
              <a:rPr lang="fr-FR" b="1" dirty="0" err="1">
                <a:solidFill>
                  <a:srgbClr val="0070C0"/>
                </a:solidFill>
              </a:rPr>
              <a:t>may</a:t>
            </a:r>
            <a:r>
              <a:rPr lang="fr-FR" b="1" dirty="0">
                <a:solidFill>
                  <a:srgbClr val="0070C0"/>
                </a:solidFill>
              </a:rPr>
              <a:t> </a:t>
            </a:r>
            <a:r>
              <a:rPr lang="fr-FR" b="1" dirty="0" err="1">
                <a:solidFill>
                  <a:srgbClr val="0070C0"/>
                </a:solidFill>
              </a:rPr>
              <a:t>be</a:t>
            </a:r>
            <a:r>
              <a:rPr lang="fr-FR" b="1" dirty="0">
                <a:solidFill>
                  <a:srgbClr val="0070C0"/>
                </a:solidFill>
              </a:rPr>
              <a:t> </a:t>
            </a:r>
            <a:r>
              <a:rPr lang="fr-FR" b="1" dirty="0" err="1">
                <a:solidFill>
                  <a:srgbClr val="0070C0"/>
                </a:solidFill>
              </a:rPr>
              <a:t>challenging</a:t>
            </a:r>
            <a:r>
              <a:rPr lang="fr-FR" b="1" dirty="0">
                <a:solidFill>
                  <a:srgbClr val="0070C0"/>
                </a:solidFill>
              </a:rPr>
              <a:t> -&gt; </a:t>
            </a:r>
            <a:r>
              <a:rPr lang="fr-FR" b="1" dirty="0" err="1">
                <a:solidFill>
                  <a:srgbClr val="0070C0"/>
                </a:solidFill>
              </a:rPr>
              <a:t>benefit</a:t>
            </a:r>
            <a:r>
              <a:rPr lang="fr-FR" b="1" dirty="0">
                <a:solidFill>
                  <a:srgbClr val="0070C0"/>
                </a:solidFill>
              </a:rPr>
              <a:t> </a:t>
            </a:r>
            <a:r>
              <a:rPr lang="fr-FR" b="1" dirty="0" err="1">
                <a:solidFill>
                  <a:srgbClr val="0070C0"/>
                </a:solidFill>
              </a:rPr>
              <a:t>from</a:t>
            </a:r>
            <a:r>
              <a:rPr lang="fr-FR" b="1" dirty="0">
                <a:solidFill>
                  <a:srgbClr val="0070C0"/>
                </a:solidFill>
              </a:rPr>
              <a:t> collaboration </a:t>
            </a:r>
            <a:r>
              <a:rPr lang="fr-FR" b="1" dirty="0" err="1">
                <a:solidFill>
                  <a:srgbClr val="0070C0"/>
                </a:solidFill>
              </a:rPr>
              <a:t>with</a:t>
            </a:r>
            <a:r>
              <a:rPr lang="fr-FR" b="1" dirty="0">
                <a:solidFill>
                  <a:srgbClr val="0070C0"/>
                </a:solidFill>
              </a:rPr>
              <a:t> a business </a:t>
            </a:r>
            <a:r>
              <a:rPr lang="fr-FR" b="1" dirty="0" err="1">
                <a:solidFill>
                  <a:srgbClr val="0070C0"/>
                </a:solidFill>
              </a:rPr>
              <a:t>school</a:t>
            </a:r>
            <a:r>
              <a:rPr lang="fr-FR" b="1" dirty="0">
                <a:solidFill>
                  <a:srgbClr val="0070C0"/>
                </a:solidFill>
              </a:rPr>
              <a:t> [</a:t>
            </a:r>
            <a:r>
              <a:rPr lang="fr-FR" b="1" dirty="0" err="1">
                <a:solidFill>
                  <a:srgbClr val="0070C0"/>
                </a:solidFill>
              </a:rPr>
              <a:t>e.g</a:t>
            </a:r>
            <a:r>
              <a:rPr lang="fr-FR" b="1" dirty="0">
                <a:solidFill>
                  <a:srgbClr val="0070C0"/>
                </a:solidFill>
              </a:rPr>
              <a:t>., </a:t>
            </a:r>
            <a:r>
              <a:rPr lang="fr-FR" b="1" dirty="0" err="1">
                <a:solidFill>
                  <a:srgbClr val="0070C0"/>
                </a:solidFill>
              </a:rPr>
              <a:t>Vlerick</a:t>
            </a:r>
            <a:r>
              <a:rPr lang="fr-FR" b="1" dirty="0">
                <a:solidFill>
                  <a:srgbClr val="0070C0"/>
                </a:solidFill>
              </a:rPr>
              <a:t>] or </a:t>
            </a:r>
            <a:r>
              <a:rPr lang="fr-FR" b="1" dirty="0" err="1">
                <a:solidFill>
                  <a:srgbClr val="0070C0"/>
                </a:solidFill>
              </a:rPr>
              <a:t>health</a:t>
            </a:r>
            <a:r>
              <a:rPr lang="fr-FR" b="1" dirty="0">
                <a:solidFill>
                  <a:srgbClr val="0070C0"/>
                </a:solidFill>
              </a:rPr>
              <a:t> </a:t>
            </a:r>
            <a:r>
              <a:rPr lang="fr-FR" b="1" dirty="0" err="1">
                <a:solidFill>
                  <a:srgbClr val="0070C0"/>
                </a:solidFill>
              </a:rPr>
              <a:t>economist</a:t>
            </a:r>
            <a:endParaRPr lang="fr-FR" b="1" dirty="0">
              <a:solidFill>
                <a:srgbClr val="0070C0"/>
              </a:solidFill>
            </a:endParaRPr>
          </a:p>
          <a:p>
            <a:r>
              <a:rPr lang="en-US" b="1" dirty="0">
                <a:solidFill>
                  <a:srgbClr val="0070C0"/>
                </a:solidFill>
              </a:rPr>
              <a:t>Task 8.5</a:t>
            </a:r>
            <a:r>
              <a:rPr lang="en-BE" b="1" dirty="0">
                <a:solidFill>
                  <a:srgbClr val="0070C0"/>
                </a:solidFill>
              </a:rPr>
              <a:t> </a:t>
            </a:r>
            <a:r>
              <a:rPr lang="en-US" b="1" dirty="0">
                <a:solidFill>
                  <a:srgbClr val="0070C0"/>
                </a:solidFill>
              </a:rPr>
              <a:t>Predictive models of implementation of digital mobile mental health technology </a:t>
            </a:r>
          </a:p>
          <a:p>
            <a:r>
              <a:rPr lang="en-US" b="1" dirty="0">
                <a:solidFill>
                  <a:srgbClr val="0070C0"/>
                </a:solidFill>
              </a:rPr>
              <a:t>/</a:t>
            </a:r>
            <a:endParaRPr lang="en-BE" b="1" dirty="0">
              <a:solidFill>
                <a:srgbClr val="0070C0"/>
              </a:solidFill>
            </a:endParaRPr>
          </a:p>
        </p:txBody>
      </p:sp>
    </p:spTree>
    <p:extLst>
      <p:ext uri="{BB962C8B-B14F-4D97-AF65-F5344CB8AC3E}">
        <p14:creationId xmlns:p14="http://schemas.microsoft.com/office/powerpoint/2010/main" val="461083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1" name="TextBox 10">
            <a:extLst>
              <a:ext uri="{FF2B5EF4-FFF2-40B4-BE49-F238E27FC236}">
                <a16:creationId xmlns:a16="http://schemas.microsoft.com/office/drawing/2014/main" id="{B37AB976-E625-5F4D-A8A9-EF8ECDB11939}"/>
              </a:ext>
            </a:extLst>
          </p:cNvPr>
          <p:cNvSpPr txBox="1"/>
          <p:nvPr/>
        </p:nvSpPr>
        <p:spPr>
          <a:xfrm>
            <a:off x="1767016" y="333632"/>
            <a:ext cx="7228703"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 Dissemination</a:t>
            </a:r>
          </a:p>
        </p:txBody>
      </p:sp>
      <p:sp>
        <p:nvSpPr>
          <p:cNvPr id="8" name="TextBox 7">
            <a:extLst>
              <a:ext uri="{FF2B5EF4-FFF2-40B4-BE49-F238E27FC236}">
                <a16:creationId xmlns:a16="http://schemas.microsoft.com/office/drawing/2014/main" id="{8F0DCEAA-9D08-ED47-83A3-B4AC15217ADE}"/>
              </a:ext>
            </a:extLst>
          </p:cNvPr>
          <p:cNvSpPr txBox="1"/>
          <p:nvPr/>
        </p:nvSpPr>
        <p:spPr>
          <a:xfrm>
            <a:off x="815681" y="1981290"/>
            <a:ext cx="10560637" cy="2062103"/>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70C0"/>
                </a:solidFill>
              </a:rPr>
              <a:t>Dissemination tracker [WP1 </a:t>
            </a:r>
            <a:r>
              <a:rPr lang="en-US" sz="3200" b="1" dirty="0" err="1">
                <a:solidFill>
                  <a:srgbClr val="0070C0"/>
                </a:solidFill>
              </a:rPr>
              <a:t>collab</a:t>
            </a:r>
            <a:r>
              <a:rPr lang="en-US" sz="3200" b="1" dirty="0">
                <a:solidFill>
                  <a:srgbClr val="0070C0"/>
                </a:solidFill>
              </a:rPr>
              <a:t>] -&gt; google doc</a:t>
            </a:r>
          </a:p>
          <a:p>
            <a:pPr marL="914400" lvl="1" indent="-457200">
              <a:buFont typeface="Arial" panose="020B0604020202020204" pitchFamily="34" charset="0"/>
              <a:buChar char="•"/>
            </a:pPr>
            <a:r>
              <a:rPr lang="en-US" sz="3200" b="1" dirty="0">
                <a:solidFill>
                  <a:srgbClr val="0070C0"/>
                </a:solidFill>
              </a:rPr>
              <a:t>Tracks: peer-reviewed publications, presentations, social media / websites, and press releases</a:t>
            </a:r>
          </a:p>
          <a:p>
            <a:pPr marL="457200" indent="-457200">
              <a:buFont typeface="Arial" panose="020B0604020202020204" pitchFamily="34" charset="0"/>
              <a:buChar char="•"/>
            </a:pPr>
            <a:endParaRPr lang="en-US" sz="3200" b="1" dirty="0">
              <a:solidFill>
                <a:srgbClr val="0070C0"/>
              </a:solidFill>
            </a:endParaRPr>
          </a:p>
        </p:txBody>
      </p:sp>
    </p:spTree>
    <p:extLst>
      <p:ext uri="{BB962C8B-B14F-4D97-AF65-F5344CB8AC3E}">
        <p14:creationId xmlns:p14="http://schemas.microsoft.com/office/powerpoint/2010/main" val="4196700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1" name="TextBox 10">
            <a:extLst>
              <a:ext uri="{FF2B5EF4-FFF2-40B4-BE49-F238E27FC236}">
                <a16:creationId xmlns:a16="http://schemas.microsoft.com/office/drawing/2014/main" id="{B37AB976-E625-5F4D-A8A9-EF8ECDB11939}"/>
              </a:ext>
            </a:extLst>
          </p:cNvPr>
          <p:cNvSpPr txBox="1"/>
          <p:nvPr/>
        </p:nvSpPr>
        <p:spPr>
          <a:xfrm>
            <a:off x="1767016" y="333632"/>
            <a:ext cx="7228703"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 Next steps</a:t>
            </a:r>
          </a:p>
        </p:txBody>
      </p:sp>
      <p:sp>
        <p:nvSpPr>
          <p:cNvPr id="8" name="TextBox 7">
            <a:extLst>
              <a:ext uri="{FF2B5EF4-FFF2-40B4-BE49-F238E27FC236}">
                <a16:creationId xmlns:a16="http://schemas.microsoft.com/office/drawing/2014/main" id="{8F0DCEAA-9D08-ED47-83A3-B4AC15217ADE}"/>
              </a:ext>
            </a:extLst>
          </p:cNvPr>
          <p:cNvSpPr txBox="1"/>
          <p:nvPr/>
        </p:nvSpPr>
        <p:spPr>
          <a:xfrm>
            <a:off x="815681" y="1654411"/>
            <a:ext cx="10560637" cy="3785652"/>
          </a:xfrm>
          <a:prstGeom prst="rect">
            <a:avLst/>
          </a:prstGeom>
          <a:noFill/>
        </p:spPr>
        <p:txBody>
          <a:bodyPr wrap="square" rtlCol="0">
            <a:spAutoFit/>
          </a:bodyPr>
          <a:lstStyle/>
          <a:p>
            <a:r>
              <a:rPr lang="en-US" sz="2000" b="1" dirty="0">
                <a:solidFill>
                  <a:srgbClr val="0070C0"/>
                </a:solidFill>
              </a:rPr>
              <a:t>Task 8.1. Set up Exploitation Steering Group</a:t>
            </a:r>
          </a:p>
          <a:p>
            <a:pPr marL="342900" indent="-342900">
              <a:buFont typeface="Arial" panose="020B0604020202020204" pitchFamily="34" charset="0"/>
              <a:buChar char="•"/>
            </a:pPr>
            <a:r>
              <a:rPr lang="en-US" sz="2000" b="1" dirty="0">
                <a:solidFill>
                  <a:srgbClr val="0070C0"/>
                </a:solidFill>
              </a:rPr>
              <a:t>Quarterly meetings</a:t>
            </a:r>
          </a:p>
          <a:p>
            <a:r>
              <a:rPr lang="en-US" sz="2000" b="1" dirty="0">
                <a:solidFill>
                  <a:srgbClr val="0070C0"/>
                </a:solidFill>
              </a:rPr>
              <a:t>Task 8.2. Dissemination plan</a:t>
            </a:r>
          </a:p>
          <a:p>
            <a:pPr marL="342900" indent="-342900">
              <a:buFont typeface="Arial" panose="020B0604020202020204" pitchFamily="34" charset="0"/>
              <a:buChar char="•"/>
            </a:pPr>
            <a:r>
              <a:rPr lang="en-US" sz="2000" b="1" dirty="0">
                <a:solidFill>
                  <a:srgbClr val="0070C0"/>
                </a:solidFill>
              </a:rPr>
              <a:t>Update dissemination plan for months 18-36</a:t>
            </a:r>
          </a:p>
          <a:p>
            <a:r>
              <a:rPr lang="fr-FR" sz="2000" b="1" dirty="0" err="1">
                <a:solidFill>
                  <a:srgbClr val="0070C0"/>
                </a:solidFill>
              </a:rPr>
              <a:t>Task</a:t>
            </a:r>
            <a:r>
              <a:rPr lang="fr-FR" sz="2000" b="1" dirty="0">
                <a:solidFill>
                  <a:srgbClr val="0070C0"/>
                </a:solidFill>
              </a:rPr>
              <a:t> 8.3. Scientific exploitation plan </a:t>
            </a:r>
          </a:p>
          <a:p>
            <a:pPr marL="342900" indent="-342900">
              <a:buFont typeface="Arial" panose="020B0604020202020204" pitchFamily="34" charset="0"/>
              <a:buChar char="•"/>
            </a:pPr>
            <a:r>
              <a:rPr lang="fr-FR" sz="2000" b="1" dirty="0">
                <a:solidFill>
                  <a:srgbClr val="0070C0"/>
                </a:solidFill>
              </a:rPr>
              <a:t>New </a:t>
            </a:r>
            <a:r>
              <a:rPr lang="fr-FR" sz="2000" b="1" dirty="0" err="1">
                <a:solidFill>
                  <a:srgbClr val="0070C0"/>
                </a:solidFill>
              </a:rPr>
              <a:t>iteration</a:t>
            </a:r>
            <a:r>
              <a:rPr lang="fr-FR" sz="2000" b="1" dirty="0">
                <a:solidFill>
                  <a:srgbClr val="0070C0"/>
                </a:solidFill>
              </a:rPr>
              <a:t> of DROPS </a:t>
            </a:r>
            <a:r>
              <a:rPr lang="fr-FR" sz="2000" b="1" dirty="0" err="1">
                <a:solidFill>
                  <a:srgbClr val="0070C0"/>
                </a:solidFill>
              </a:rPr>
              <a:t>based</a:t>
            </a:r>
            <a:r>
              <a:rPr lang="fr-FR" sz="2000" b="1" dirty="0">
                <a:solidFill>
                  <a:srgbClr val="0070C0"/>
                </a:solidFill>
              </a:rPr>
              <a:t> on user feedback [</a:t>
            </a:r>
            <a:r>
              <a:rPr lang="fr-FR" sz="2000" b="1" dirty="0" err="1">
                <a:solidFill>
                  <a:srgbClr val="0070C0"/>
                </a:solidFill>
              </a:rPr>
              <a:t>e.g</a:t>
            </a:r>
            <a:r>
              <a:rPr lang="fr-FR" sz="2000" b="1" dirty="0">
                <a:solidFill>
                  <a:srgbClr val="0070C0"/>
                </a:solidFill>
              </a:rPr>
              <a:t>., UX </a:t>
            </a:r>
            <a:r>
              <a:rPr lang="fr-FR" sz="2000" b="1" dirty="0" err="1">
                <a:solidFill>
                  <a:srgbClr val="0070C0"/>
                </a:solidFill>
              </a:rPr>
              <a:t>database</a:t>
            </a:r>
            <a:r>
              <a:rPr lang="fr-FR" sz="2000" b="1" dirty="0">
                <a:solidFill>
                  <a:srgbClr val="0070C0"/>
                </a:solidFill>
              </a:rPr>
              <a:t>]</a:t>
            </a:r>
          </a:p>
          <a:p>
            <a:r>
              <a:rPr lang="fr-FR" sz="2000" b="1" dirty="0" err="1">
                <a:solidFill>
                  <a:srgbClr val="0070C0"/>
                </a:solidFill>
              </a:rPr>
              <a:t>Task</a:t>
            </a:r>
            <a:r>
              <a:rPr lang="fr-FR" sz="2000" b="1" dirty="0">
                <a:solidFill>
                  <a:srgbClr val="0070C0"/>
                </a:solidFill>
              </a:rPr>
              <a:t> 8.4. Commercial exploitation plan</a:t>
            </a:r>
          </a:p>
          <a:p>
            <a:pPr marL="342900" indent="-342900">
              <a:buFont typeface="Arial" panose="020B0604020202020204" pitchFamily="34" charset="0"/>
              <a:buChar char="•"/>
            </a:pPr>
            <a:r>
              <a:rPr lang="fr-FR" sz="2000" b="1" dirty="0" err="1">
                <a:solidFill>
                  <a:srgbClr val="0070C0"/>
                </a:solidFill>
              </a:rPr>
              <a:t>Discuss</a:t>
            </a:r>
            <a:r>
              <a:rPr lang="fr-FR" sz="2000" b="1" dirty="0">
                <a:solidFill>
                  <a:srgbClr val="0070C0"/>
                </a:solidFill>
              </a:rPr>
              <a:t> exploitation options </a:t>
            </a:r>
            <a:r>
              <a:rPr lang="fr-FR" sz="2000" b="1" dirty="0" err="1">
                <a:solidFill>
                  <a:srgbClr val="0070C0"/>
                </a:solidFill>
              </a:rPr>
              <a:t>during</a:t>
            </a:r>
            <a:r>
              <a:rPr lang="fr-FR" sz="2000" b="1" dirty="0">
                <a:solidFill>
                  <a:srgbClr val="0070C0"/>
                </a:solidFill>
              </a:rPr>
              <a:t> </a:t>
            </a:r>
            <a:r>
              <a:rPr lang="fr-FR" sz="2000" b="1" dirty="0" err="1">
                <a:solidFill>
                  <a:srgbClr val="0070C0"/>
                </a:solidFill>
              </a:rPr>
              <a:t>next</a:t>
            </a:r>
            <a:r>
              <a:rPr lang="fr-FR" sz="2000" b="1" dirty="0">
                <a:solidFill>
                  <a:srgbClr val="0070C0"/>
                </a:solidFill>
              </a:rPr>
              <a:t> ESG [15/12/2022]</a:t>
            </a:r>
          </a:p>
          <a:p>
            <a:pPr marL="342900" indent="-342900">
              <a:buFont typeface="Arial" panose="020B0604020202020204" pitchFamily="34" charset="0"/>
              <a:buChar char="•"/>
            </a:pPr>
            <a:r>
              <a:rPr lang="fr-FR" sz="2000" b="1" dirty="0" err="1">
                <a:solidFill>
                  <a:srgbClr val="0070C0"/>
                </a:solidFill>
              </a:rPr>
              <a:t>Develop</a:t>
            </a:r>
            <a:r>
              <a:rPr lang="fr-FR" sz="2000" b="1" dirty="0">
                <a:solidFill>
                  <a:srgbClr val="0070C0"/>
                </a:solidFill>
              </a:rPr>
              <a:t> business case and </a:t>
            </a:r>
            <a:r>
              <a:rPr lang="fr-FR" sz="2000" b="1" dirty="0" err="1">
                <a:solidFill>
                  <a:srgbClr val="0070C0"/>
                </a:solidFill>
              </a:rPr>
              <a:t>market</a:t>
            </a:r>
            <a:r>
              <a:rPr lang="fr-FR" sz="2000" b="1" dirty="0">
                <a:solidFill>
                  <a:srgbClr val="0070C0"/>
                </a:solidFill>
              </a:rPr>
              <a:t> </a:t>
            </a:r>
            <a:r>
              <a:rPr lang="fr-FR" sz="2000" b="1" dirty="0" err="1">
                <a:solidFill>
                  <a:srgbClr val="0070C0"/>
                </a:solidFill>
              </a:rPr>
              <a:t>analysis</a:t>
            </a:r>
            <a:endParaRPr lang="fr-FR" sz="2000" b="1" dirty="0">
              <a:solidFill>
                <a:srgbClr val="0070C0"/>
              </a:solidFill>
            </a:endParaRPr>
          </a:p>
          <a:p>
            <a:pPr marL="342900" indent="-342900">
              <a:buFont typeface="Arial" panose="020B0604020202020204" pitchFamily="34" charset="0"/>
              <a:buChar char="•"/>
            </a:pPr>
            <a:r>
              <a:rPr lang="fr-FR" sz="2000" b="1" dirty="0" err="1">
                <a:solidFill>
                  <a:srgbClr val="0070C0"/>
                </a:solidFill>
              </a:rPr>
              <a:t>Collab</a:t>
            </a:r>
            <a:r>
              <a:rPr lang="fr-FR" sz="2000" b="1" dirty="0">
                <a:solidFill>
                  <a:srgbClr val="0070C0"/>
                </a:solidFill>
              </a:rPr>
              <a:t> </a:t>
            </a:r>
            <a:r>
              <a:rPr lang="fr-FR" sz="2000" b="1" dirty="0" err="1">
                <a:solidFill>
                  <a:srgbClr val="0070C0"/>
                </a:solidFill>
              </a:rPr>
              <a:t>with</a:t>
            </a:r>
            <a:r>
              <a:rPr lang="fr-FR" sz="2000" b="1" dirty="0">
                <a:solidFill>
                  <a:srgbClr val="0070C0"/>
                </a:solidFill>
              </a:rPr>
              <a:t> </a:t>
            </a:r>
            <a:r>
              <a:rPr lang="en-US" sz="2000" b="1" dirty="0">
                <a:solidFill>
                  <a:srgbClr val="0070C0"/>
                </a:solidFill>
              </a:rPr>
              <a:t>health economist / </a:t>
            </a:r>
            <a:r>
              <a:rPr lang="fr-FR" sz="2000" b="1" dirty="0">
                <a:solidFill>
                  <a:srgbClr val="0070C0"/>
                </a:solidFill>
              </a:rPr>
              <a:t>business </a:t>
            </a:r>
            <a:r>
              <a:rPr lang="fr-FR" sz="2000" b="1" dirty="0" err="1">
                <a:solidFill>
                  <a:srgbClr val="0070C0"/>
                </a:solidFill>
              </a:rPr>
              <a:t>school</a:t>
            </a:r>
            <a:endParaRPr lang="fr-FR" sz="2000" b="1" dirty="0">
              <a:solidFill>
                <a:srgbClr val="0070C0"/>
              </a:solidFill>
            </a:endParaRPr>
          </a:p>
          <a:p>
            <a:r>
              <a:rPr lang="en-US" sz="2000" b="1" dirty="0">
                <a:solidFill>
                  <a:srgbClr val="0070C0"/>
                </a:solidFill>
              </a:rPr>
              <a:t>Task 8.5</a:t>
            </a:r>
            <a:r>
              <a:rPr lang="en-BE" sz="2000" b="1" dirty="0">
                <a:solidFill>
                  <a:srgbClr val="0070C0"/>
                </a:solidFill>
              </a:rPr>
              <a:t> </a:t>
            </a:r>
            <a:r>
              <a:rPr lang="en-US" sz="2000" b="1" dirty="0">
                <a:solidFill>
                  <a:srgbClr val="0070C0"/>
                </a:solidFill>
              </a:rPr>
              <a:t>Predictive models of implementation of digital mobile mental health technology </a:t>
            </a:r>
          </a:p>
          <a:p>
            <a:pPr marL="342900" indent="-342900">
              <a:buFont typeface="Arial" panose="020B0604020202020204" pitchFamily="34" charset="0"/>
              <a:buChar char="•"/>
            </a:pPr>
            <a:r>
              <a:rPr lang="en-US" sz="2000" b="1" dirty="0">
                <a:solidFill>
                  <a:srgbClr val="0070C0"/>
                </a:solidFill>
              </a:rPr>
              <a:t>Literature review / business forecasting course / consult with health economists</a:t>
            </a:r>
            <a:endParaRPr lang="en-BE" sz="2000" b="1" dirty="0">
              <a:solidFill>
                <a:srgbClr val="0070C0"/>
              </a:solidFill>
            </a:endParaRPr>
          </a:p>
        </p:txBody>
      </p:sp>
    </p:spTree>
    <p:extLst>
      <p:ext uri="{BB962C8B-B14F-4D97-AF65-F5344CB8AC3E}">
        <p14:creationId xmlns:p14="http://schemas.microsoft.com/office/powerpoint/2010/main" val="3967119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1" name="TextBox 10">
            <a:extLst>
              <a:ext uri="{FF2B5EF4-FFF2-40B4-BE49-F238E27FC236}">
                <a16:creationId xmlns:a16="http://schemas.microsoft.com/office/drawing/2014/main" id="{B37AB976-E625-5F4D-A8A9-EF8ECDB11939}"/>
              </a:ext>
            </a:extLst>
          </p:cNvPr>
          <p:cNvSpPr txBox="1"/>
          <p:nvPr/>
        </p:nvSpPr>
        <p:spPr>
          <a:xfrm>
            <a:off x="1767016" y="333632"/>
            <a:ext cx="7228703"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 </a:t>
            </a:r>
            <a:r>
              <a:rPr lang="en-US" sz="3200" b="1" dirty="0">
                <a:solidFill>
                  <a:srgbClr val="0070C0"/>
                </a:solidFill>
              </a:rPr>
              <a:t>End</a:t>
            </a:r>
            <a:endParaRPr lang="en-BE" sz="3200" b="1" dirty="0">
              <a:solidFill>
                <a:srgbClr val="0070C0"/>
              </a:solidFill>
            </a:endParaRPr>
          </a:p>
        </p:txBody>
      </p:sp>
      <p:sp>
        <p:nvSpPr>
          <p:cNvPr id="3" name="TextBox 2"/>
          <p:cNvSpPr txBox="1"/>
          <p:nvPr/>
        </p:nvSpPr>
        <p:spPr>
          <a:xfrm>
            <a:off x="3658683" y="2837686"/>
            <a:ext cx="3445367" cy="369332"/>
          </a:xfrm>
          <a:prstGeom prst="rect">
            <a:avLst/>
          </a:prstGeom>
          <a:noFill/>
        </p:spPr>
        <p:txBody>
          <a:bodyPr wrap="none" rtlCol="0">
            <a:spAutoFit/>
          </a:bodyPr>
          <a:lstStyle/>
          <a:p>
            <a:r>
              <a:rPr lang="en-US" dirty="0"/>
              <a:t>Thank you for listening, questions?</a:t>
            </a:r>
          </a:p>
        </p:txBody>
      </p:sp>
    </p:spTree>
    <p:extLst>
      <p:ext uri="{BB962C8B-B14F-4D97-AF65-F5344CB8AC3E}">
        <p14:creationId xmlns:p14="http://schemas.microsoft.com/office/powerpoint/2010/main" val="1059146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1" name="TextBox 10">
            <a:extLst>
              <a:ext uri="{FF2B5EF4-FFF2-40B4-BE49-F238E27FC236}">
                <a16:creationId xmlns:a16="http://schemas.microsoft.com/office/drawing/2014/main" id="{B37AB976-E625-5F4D-A8A9-EF8ECDB11939}"/>
              </a:ext>
            </a:extLst>
          </p:cNvPr>
          <p:cNvSpPr txBox="1"/>
          <p:nvPr/>
        </p:nvSpPr>
        <p:spPr>
          <a:xfrm>
            <a:off x="1767016" y="333632"/>
            <a:ext cx="7914866"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a:t>
            </a:r>
            <a:r>
              <a:rPr lang="en-US" sz="3200" b="1" dirty="0">
                <a:solidFill>
                  <a:srgbClr val="0070C0"/>
                </a:solidFill>
              </a:rPr>
              <a:t> Overview of tasks</a:t>
            </a:r>
            <a:endParaRPr lang="en-BE" sz="3200" b="1" dirty="0">
              <a:solidFill>
                <a:srgbClr val="0070C0"/>
              </a:solidFill>
            </a:endParaRPr>
          </a:p>
        </p:txBody>
      </p:sp>
      <p:sp>
        <p:nvSpPr>
          <p:cNvPr id="8" name="TextBox 7">
            <a:extLst>
              <a:ext uri="{FF2B5EF4-FFF2-40B4-BE49-F238E27FC236}">
                <a16:creationId xmlns:a16="http://schemas.microsoft.com/office/drawing/2014/main" id="{AFC73C5F-ECF4-DE4A-B5D8-D12E3935D890}"/>
              </a:ext>
            </a:extLst>
          </p:cNvPr>
          <p:cNvSpPr txBox="1"/>
          <p:nvPr/>
        </p:nvSpPr>
        <p:spPr>
          <a:xfrm>
            <a:off x="815681" y="1981290"/>
            <a:ext cx="10560637" cy="5262979"/>
          </a:xfrm>
          <a:prstGeom prst="rect">
            <a:avLst/>
          </a:prstGeom>
          <a:noFill/>
        </p:spPr>
        <p:txBody>
          <a:bodyPr wrap="square" rtlCol="0">
            <a:spAutoFit/>
          </a:bodyPr>
          <a:lstStyle/>
          <a:p>
            <a:r>
              <a:rPr lang="en-US" sz="2400" b="1" dirty="0">
                <a:solidFill>
                  <a:srgbClr val="0070C0"/>
                </a:solidFill>
              </a:rPr>
              <a:t>Task 8.1. Set-up Exploitation Steering Group</a:t>
            </a:r>
          </a:p>
          <a:p>
            <a:endParaRPr lang="en-US" sz="2400" b="1" dirty="0">
              <a:solidFill>
                <a:srgbClr val="0070C0"/>
              </a:solidFill>
            </a:endParaRPr>
          </a:p>
          <a:p>
            <a:r>
              <a:rPr lang="en-US" sz="2400" b="1" dirty="0">
                <a:solidFill>
                  <a:srgbClr val="0070C0"/>
                </a:solidFill>
              </a:rPr>
              <a:t>Task 8.2. Dissemination plan</a:t>
            </a:r>
          </a:p>
          <a:p>
            <a:endParaRPr lang="en-US" sz="2400" b="1" dirty="0">
              <a:solidFill>
                <a:srgbClr val="0070C0"/>
              </a:solidFill>
            </a:endParaRPr>
          </a:p>
          <a:p>
            <a:r>
              <a:rPr lang="fr-FR" sz="2400" b="1" dirty="0" err="1">
                <a:solidFill>
                  <a:srgbClr val="0070C0"/>
                </a:solidFill>
              </a:rPr>
              <a:t>Task</a:t>
            </a:r>
            <a:r>
              <a:rPr lang="fr-FR" sz="2400" b="1" dirty="0">
                <a:solidFill>
                  <a:srgbClr val="0070C0"/>
                </a:solidFill>
              </a:rPr>
              <a:t> 8.3. Scientific exploitation plan </a:t>
            </a:r>
          </a:p>
          <a:p>
            <a:endParaRPr lang="fr-FR" sz="2400" b="1" dirty="0">
              <a:solidFill>
                <a:srgbClr val="0070C0"/>
              </a:solidFill>
            </a:endParaRPr>
          </a:p>
          <a:p>
            <a:r>
              <a:rPr lang="fr-FR" sz="2400" b="1" dirty="0" err="1">
                <a:solidFill>
                  <a:srgbClr val="0070C0"/>
                </a:solidFill>
              </a:rPr>
              <a:t>Task</a:t>
            </a:r>
            <a:r>
              <a:rPr lang="fr-FR" sz="2400" b="1" dirty="0">
                <a:solidFill>
                  <a:srgbClr val="0070C0"/>
                </a:solidFill>
              </a:rPr>
              <a:t> 8.4. Commercial exploitation plan</a:t>
            </a:r>
          </a:p>
          <a:p>
            <a:endParaRPr lang="fr-FR" sz="2400" b="1" dirty="0">
              <a:solidFill>
                <a:srgbClr val="0070C0"/>
              </a:solidFill>
            </a:endParaRPr>
          </a:p>
          <a:p>
            <a:r>
              <a:rPr lang="en-US" sz="2400" b="1" dirty="0">
                <a:solidFill>
                  <a:srgbClr val="0070C0"/>
                </a:solidFill>
              </a:rPr>
              <a:t>Task 8.5</a:t>
            </a:r>
            <a:r>
              <a:rPr lang="en-BE" sz="2400" b="1" dirty="0">
                <a:solidFill>
                  <a:srgbClr val="0070C0"/>
                </a:solidFill>
              </a:rPr>
              <a:t> </a:t>
            </a:r>
            <a:r>
              <a:rPr lang="en-US" sz="2400" b="1" dirty="0">
                <a:solidFill>
                  <a:srgbClr val="0070C0"/>
                </a:solidFill>
              </a:rPr>
              <a:t>Predictive models of implementation of digital mobile mental health technology </a:t>
            </a:r>
            <a:endParaRPr lang="en-BE" sz="2400" b="1" dirty="0">
              <a:solidFill>
                <a:srgbClr val="0070C0"/>
              </a:solidFill>
            </a:endParaRPr>
          </a:p>
          <a:p>
            <a:endParaRPr lang="fr-FR" sz="2400" b="1" dirty="0">
              <a:solidFill>
                <a:srgbClr val="0070C0"/>
              </a:solidFill>
            </a:endParaRPr>
          </a:p>
          <a:p>
            <a:endParaRPr lang="fr-FR" sz="3200" b="1" dirty="0">
              <a:solidFill>
                <a:srgbClr val="0070C0"/>
              </a:solidFill>
            </a:endParaRPr>
          </a:p>
          <a:p>
            <a:pPr marL="457200" indent="-457200">
              <a:buFont typeface="Arial" panose="020B0604020202020204" pitchFamily="34" charset="0"/>
              <a:buChar char="•"/>
            </a:pPr>
            <a:endParaRPr lang="en-US" sz="3200" b="1" dirty="0">
              <a:solidFill>
                <a:srgbClr val="0070C0"/>
              </a:solidFill>
            </a:endParaRPr>
          </a:p>
        </p:txBody>
      </p:sp>
    </p:spTree>
    <p:extLst>
      <p:ext uri="{BB962C8B-B14F-4D97-AF65-F5344CB8AC3E}">
        <p14:creationId xmlns:p14="http://schemas.microsoft.com/office/powerpoint/2010/main" val="2266372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1" name="TextBox 10">
            <a:extLst>
              <a:ext uri="{FF2B5EF4-FFF2-40B4-BE49-F238E27FC236}">
                <a16:creationId xmlns:a16="http://schemas.microsoft.com/office/drawing/2014/main" id="{B37AB976-E625-5F4D-A8A9-EF8ECDB11939}"/>
              </a:ext>
            </a:extLst>
          </p:cNvPr>
          <p:cNvSpPr txBox="1"/>
          <p:nvPr/>
        </p:nvSpPr>
        <p:spPr>
          <a:xfrm>
            <a:off x="1767016" y="333632"/>
            <a:ext cx="8793408"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 </a:t>
            </a:r>
            <a:r>
              <a:rPr lang="en-US" sz="3200" b="1" dirty="0">
                <a:solidFill>
                  <a:srgbClr val="0070C0"/>
                </a:solidFill>
              </a:rPr>
              <a:t>Task 8.1 Set-up Exploitation Steering Group </a:t>
            </a:r>
            <a:endParaRPr lang="en-BE" sz="3200" b="1" dirty="0">
              <a:solidFill>
                <a:srgbClr val="0070C0"/>
              </a:solidFill>
            </a:endParaRPr>
          </a:p>
        </p:txBody>
      </p:sp>
      <p:sp>
        <p:nvSpPr>
          <p:cNvPr id="8" name="TextBox 7">
            <a:extLst>
              <a:ext uri="{FF2B5EF4-FFF2-40B4-BE49-F238E27FC236}">
                <a16:creationId xmlns:a16="http://schemas.microsoft.com/office/drawing/2014/main" id="{AFC73C5F-ECF4-DE4A-B5D8-D12E3935D890}"/>
              </a:ext>
            </a:extLst>
          </p:cNvPr>
          <p:cNvSpPr txBox="1"/>
          <p:nvPr/>
        </p:nvSpPr>
        <p:spPr>
          <a:xfrm>
            <a:off x="815681" y="1981290"/>
            <a:ext cx="10560637" cy="4401205"/>
          </a:xfrm>
          <a:prstGeom prst="rect">
            <a:avLst/>
          </a:prstGeom>
          <a:noFill/>
        </p:spPr>
        <p:txBody>
          <a:bodyPr wrap="square" rtlCol="0">
            <a:spAutoFit/>
          </a:bodyPr>
          <a:lstStyle/>
          <a:p>
            <a:r>
              <a:rPr lang="en-US" sz="2400" b="1" dirty="0">
                <a:solidFill>
                  <a:srgbClr val="0070C0"/>
                </a:solidFill>
              </a:rPr>
              <a:t>What?</a:t>
            </a:r>
          </a:p>
          <a:p>
            <a:pPr marL="342900" indent="-342900">
              <a:buFont typeface="Arial" panose="020B0604020202020204" pitchFamily="34" charset="0"/>
              <a:buChar char="•"/>
            </a:pPr>
            <a:r>
              <a:rPr lang="en-US" sz="2400" b="1" dirty="0">
                <a:solidFill>
                  <a:srgbClr val="0070C0"/>
                </a:solidFill>
              </a:rPr>
              <a:t>Set-up of and orchestrating activities of an Exploitation Steering Group [ESG]</a:t>
            </a:r>
          </a:p>
          <a:p>
            <a:pPr marL="342900" indent="-342900">
              <a:buFont typeface="Arial" panose="020B0604020202020204" pitchFamily="34" charset="0"/>
              <a:buChar char="•"/>
            </a:pPr>
            <a:r>
              <a:rPr lang="en-US" sz="2400" b="1" dirty="0">
                <a:solidFill>
                  <a:srgbClr val="0070C0"/>
                </a:solidFill>
              </a:rPr>
              <a:t>Prerequisite for Task 8.2, 8.3 and 8.4</a:t>
            </a:r>
          </a:p>
          <a:p>
            <a:r>
              <a:rPr lang="en-US" sz="2400" b="1" dirty="0">
                <a:solidFill>
                  <a:srgbClr val="0070C0"/>
                </a:solidFill>
              </a:rPr>
              <a:t>When? </a:t>
            </a:r>
          </a:p>
          <a:p>
            <a:pPr marL="342900" indent="-342900">
              <a:buFont typeface="Arial" panose="020B0604020202020204" pitchFamily="34" charset="0"/>
              <a:buChar char="•"/>
            </a:pPr>
            <a:r>
              <a:rPr lang="en-US" sz="2400" b="1" dirty="0">
                <a:solidFill>
                  <a:srgbClr val="0070C0"/>
                </a:solidFill>
              </a:rPr>
              <a:t>Set-up in month 4</a:t>
            </a:r>
          </a:p>
          <a:p>
            <a:r>
              <a:rPr lang="en-US" sz="2400" b="1" dirty="0">
                <a:solidFill>
                  <a:srgbClr val="0070C0"/>
                </a:solidFill>
              </a:rPr>
              <a:t>With whom? </a:t>
            </a:r>
          </a:p>
          <a:p>
            <a:pPr marL="342900" indent="-342900">
              <a:buFont typeface="Arial" panose="020B0604020202020204" pitchFamily="34" charset="0"/>
              <a:buChar char="•"/>
            </a:pPr>
            <a:r>
              <a:rPr lang="en-US" sz="2400" b="1" dirty="0">
                <a:solidFill>
                  <a:srgbClr val="0070C0"/>
                </a:solidFill>
              </a:rPr>
              <a:t>WP2 [</a:t>
            </a:r>
            <a:r>
              <a:rPr lang="en-US" sz="2400" b="1" dirty="0" err="1">
                <a:solidFill>
                  <a:srgbClr val="0070C0"/>
                </a:solidFill>
              </a:rPr>
              <a:t>Movisens</a:t>
            </a:r>
            <a:r>
              <a:rPr lang="en-US" sz="2400" b="1" dirty="0">
                <a:solidFill>
                  <a:srgbClr val="0070C0"/>
                </a:solidFill>
              </a:rPr>
              <a:t>]</a:t>
            </a:r>
          </a:p>
          <a:p>
            <a:endParaRPr lang="en-US" sz="2400" b="1" dirty="0">
              <a:solidFill>
                <a:srgbClr val="0070C0"/>
              </a:solidFill>
            </a:endParaRPr>
          </a:p>
          <a:p>
            <a:endParaRPr lang="en-US" sz="2400" b="1" dirty="0">
              <a:solidFill>
                <a:srgbClr val="0070C0"/>
              </a:solidFill>
            </a:endParaRPr>
          </a:p>
          <a:p>
            <a:pPr marL="457200" indent="-457200">
              <a:buFont typeface="Arial" panose="020B0604020202020204" pitchFamily="34" charset="0"/>
              <a:buChar char="•"/>
            </a:pPr>
            <a:endParaRPr lang="fr-FR" sz="3200" b="1" dirty="0">
              <a:solidFill>
                <a:srgbClr val="0070C0"/>
              </a:solidFill>
            </a:endParaRPr>
          </a:p>
          <a:p>
            <a:pPr marL="457200" indent="-457200">
              <a:buFont typeface="Arial" panose="020B0604020202020204" pitchFamily="34" charset="0"/>
              <a:buChar char="•"/>
            </a:pPr>
            <a:endParaRPr lang="en-US" sz="3200" b="1" dirty="0">
              <a:solidFill>
                <a:srgbClr val="0070C0"/>
              </a:solidFill>
            </a:endParaRPr>
          </a:p>
        </p:txBody>
      </p:sp>
    </p:spTree>
    <p:extLst>
      <p:ext uri="{BB962C8B-B14F-4D97-AF65-F5344CB8AC3E}">
        <p14:creationId xmlns:p14="http://schemas.microsoft.com/office/powerpoint/2010/main" val="4128503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1" name="TextBox 10">
            <a:extLst>
              <a:ext uri="{FF2B5EF4-FFF2-40B4-BE49-F238E27FC236}">
                <a16:creationId xmlns:a16="http://schemas.microsoft.com/office/drawing/2014/main" id="{B37AB976-E625-5F4D-A8A9-EF8ECDB11939}"/>
              </a:ext>
            </a:extLst>
          </p:cNvPr>
          <p:cNvSpPr txBox="1"/>
          <p:nvPr/>
        </p:nvSpPr>
        <p:spPr>
          <a:xfrm>
            <a:off x="1767016" y="333632"/>
            <a:ext cx="7932796"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 </a:t>
            </a:r>
            <a:r>
              <a:rPr lang="en-US" sz="3200" b="1" dirty="0">
                <a:solidFill>
                  <a:srgbClr val="0070C0"/>
                </a:solidFill>
              </a:rPr>
              <a:t>Task 8.1 Exploitation Steering Group </a:t>
            </a:r>
            <a:endParaRPr lang="en-BE" sz="3200" b="1" dirty="0">
              <a:solidFill>
                <a:srgbClr val="0070C0"/>
              </a:solidFill>
            </a:endParaRPr>
          </a:p>
        </p:txBody>
      </p:sp>
      <p:sp>
        <p:nvSpPr>
          <p:cNvPr id="8" name="TextBox 7">
            <a:extLst>
              <a:ext uri="{FF2B5EF4-FFF2-40B4-BE49-F238E27FC236}">
                <a16:creationId xmlns:a16="http://schemas.microsoft.com/office/drawing/2014/main" id="{AFC73C5F-ECF4-DE4A-B5D8-D12E3935D890}"/>
              </a:ext>
            </a:extLst>
          </p:cNvPr>
          <p:cNvSpPr txBox="1"/>
          <p:nvPr/>
        </p:nvSpPr>
        <p:spPr>
          <a:xfrm>
            <a:off x="815681" y="1981290"/>
            <a:ext cx="10560637" cy="4770537"/>
          </a:xfrm>
          <a:prstGeom prst="rect">
            <a:avLst/>
          </a:prstGeom>
          <a:noFill/>
        </p:spPr>
        <p:txBody>
          <a:bodyPr wrap="square" rtlCol="0">
            <a:spAutoFit/>
          </a:bodyPr>
          <a:lstStyle/>
          <a:p>
            <a:r>
              <a:rPr lang="en-US" sz="2400" b="1" dirty="0">
                <a:solidFill>
                  <a:srgbClr val="0070C0"/>
                </a:solidFill>
              </a:rPr>
              <a:t>Current status </a:t>
            </a:r>
          </a:p>
          <a:p>
            <a:pPr marL="800100" lvl="1" indent="-342900">
              <a:buFont typeface="Arial" panose="020B0604020202020204" pitchFamily="34" charset="0"/>
              <a:buChar char="•"/>
            </a:pPr>
            <a:r>
              <a:rPr lang="en-US" sz="2400" b="1" dirty="0">
                <a:solidFill>
                  <a:srgbClr val="0070C0"/>
                </a:solidFill>
              </a:rPr>
              <a:t>An ESG charter has been set-up delineating tasks of the ESG</a:t>
            </a:r>
          </a:p>
          <a:p>
            <a:r>
              <a:rPr lang="en-US" sz="2400" b="1" dirty="0">
                <a:solidFill>
                  <a:srgbClr val="0070C0"/>
                </a:solidFill>
              </a:rPr>
              <a:t>ESG TASKS</a:t>
            </a:r>
          </a:p>
          <a:p>
            <a:pPr marL="457200" indent="-457200">
              <a:buAutoNum type="arabicPeriod"/>
            </a:pPr>
            <a:r>
              <a:rPr lang="en-US" sz="2400" b="1" dirty="0">
                <a:solidFill>
                  <a:srgbClr val="0070C0"/>
                </a:solidFill>
              </a:rPr>
              <a:t>Protection of intellectual property rights (IPR)</a:t>
            </a:r>
          </a:p>
          <a:p>
            <a:pPr marL="971550" lvl="1" indent="-514350">
              <a:buFont typeface="+mj-lt"/>
              <a:buAutoNum type="romanUcPeriod"/>
            </a:pPr>
            <a:r>
              <a:rPr lang="en-US" sz="2400" b="1" dirty="0">
                <a:solidFill>
                  <a:srgbClr val="0070C0"/>
                </a:solidFill>
              </a:rPr>
              <a:t>Open innovation outputs [research output]</a:t>
            </a:r>
          </a:p>
          <a:p>
            <a:pPr marL="971550" lvl="1" indent="-514350">
              <a:buFont typeface="+mj-lt"/>
              <a:buAutoNum type="romanUcPeriod"/>
            </a:pPr>
            <a:r>
              <a:rPr lang="en-US" sz="2400" b="1" dirty="0">
                <a:solidFill>
                  <a:srgbClr val="0070C0"/>
                </a:solidFill>
              </a:rPr>
              <a:t>Proprietary Assets [source-code of software]</a:t>
            </a:r>
          </a:p>
          <a:p>
            <a:pPr marL="514350" indent="-514350">
              <a:buFont typeface="+mj-lt"/>
              <a:buAutoNum type="arabicPeriod"/>
            </a:pPr>
            <a:r>
              <a:rPr lang="en-US" sz="2400" b="1" dirty="0">
                <a:solidFill>
                  <a:srgbClr val="0070C0"/>
                </a:solidFill>
              </a:rPr>
              <a:t>Tracking of intellectual property developed throughout the project</a:t>
            </a:r>
          </a:p>
          <a:p>
            <a:pPr marL="971550" lvl="1" indent="-514350">
              <a:buFont typeface="+mj-lt"/>
              <a:buAutoNum type="romanUcPeriod"/>
            </a:pPr>
            <a:r>
              <a:rPr lang="en-US" sz="2400" b="1" dirty="0">
                <a:solidFill>
                  <a:srgbClr val="0070C0"/>
                </a:solidFill>
              </a:rPr>
              <a:t>Linked to task 8.2</a:t>
            </a:r>
          </a:p>
          <a:p>
            <a:pPr marL="514350" indent="-514350">
              <a:buFont typeface="+mj-lt"/>
              <a:buAutoNum type="arabicPeriod"/>
            </a:pPr>
            <a:r>
              <a:rPr lang="en-US" sz="2400" b="1" dirty="0">
                <a:solidFill>
                  <a:srgbClr val="0070C0"/>
                </a:solidFill>
              </a:rPr>
              <a:t>Development of exploitation pathways</a:t>
            </a:r>
          </a:p>
          <a:p>
            <a:pPr marL="971550" lvl="1" indent="-514350">
              <a:buFont typeface="+mj-lt"/>
              <a:buAutoNum type="romanUcPeriod"/>
            </a:pPr>
            <a:r>
              <a:rPr lang="en-US" sz="2400" b="1" dirty="0">
                <a:solidFill>
                  <a:srgbClr val="0070C0"/>
                </a:solidFill>
              </a:rPr>
              <a:t>Linked to task 8.3 and 8.4</a:t>
            </a:r>
          </a:p>
          <a:p>
            <a:pPr marL="457200" indent="-457200">
              <a:buFont typeface="Arial" panose="020B0604020202020204" pitchFamily="34" charset="0"/>
              <a:buChar char="•"/>
            </a:pPr>
            <a:endParaRPr lang="fr-FR" sz="3200" b="1" dirty="0">
              <a:solidFill>
                <a:srgbClr val="0070C0"/>
              </a:solidFill>
            </a:endParaRPr>
          </a:p>
          <a:p>
            <a:pPr marL="457200" indent="-457200">
              <a:buFont typeface="Arial" panose="020B0604020202020204" pitchFamily="34" charset="0"/>
              <a:buChar char="•"/>
            </a:pPr>
            <a:endParaRPr lang="en-US" sz="3200" b="1" dirty="0">
              <a:solidFill>
                <a:srgbClr val="0070C0"/>
              </a:solidFill>
            </a:endParaRPr>
          </a:p>
        </p:txBody>
      </p:sp>
    </p:spTree>
    <p:extLst>
      <p:ext uri="{BB962C8B-B14F-4D97-AF65-F5344CB8AC3E}">
        <p14:creationId xmlns:p14="http://schemas.microsoft.com/office/powerpoint/2010/main" val="3708155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1" name="TextBox 10">
            <a:extLst>
              <a:ext uri="{FF2B5EF4-FFF2-40B4-BE49-F238E27FC236}">
                <a16:creationId xmlns:a16="http://schemas.microsoft.com/office/drawing/2014/main" id="{B37AB976-E625-5F4D-A8A9-EF8ECDB11939}"/>
              </a:ext>
            </a:extLst>
          </p:cNvPr>
          <p:cNvSpPr txBox="1"/>
          <p:nvPr/>
        </p:nvSpPr>
        <p:spPr>
          <a:xfrm>
            <a:off x="1767016" y="333632"/>
            <a:ext cx="7932796"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 </a:t>
            </a:r>
            <a:r>
              <a:rPr lang="en-US" sz="3200" b="1" dirty="0">
                <a:solidFill>
                  <a:srgbClr val="0070C0"/>
                </a:solidFill>
              </a:rPr>
              <a:t>Task 8.1 Exploitation Steering Group </a:t>
            </a:r>
            <a:endParaRPr lang="en-BE" sz="3200" b="1" dirty="0">
              <a:solidFill>
                <a:srgbClr val="0070C0"/>
              </a:solidFill>
            </a:endParaRPr>
          </a:p>
        </p:txBody>
      </p:sp>
      <p:sp>
        <p:nvSpPr>
          <p:cNvPr id="8" name="TextBox 7">
            <a:extLst>
              <a:ext uri="{FF2B5EF4-FFF2-40B4-BE49-F238E27FC236}">
                <a16:creationId xmlns:a16="http://schemas.microsoft.com/office/drawing/2014/main" id="{AFC73C5F-ECF4-DE4A-B5D8-D12E3935D890}"/>
              </a:ext>
            </a:extLst>
          </p:cNvPr>
          <p:cNvSpPr txBox="1"/>
          <p:nvPr/>
        </p:nvSpPr>
        <p:spPr>
          <a:xfrm>
            <a:off x="815681" y="1981290"/>
            <a:ext cx="10560637" cy="4031873"/>
          </a:xfrm>
          <a:prstGeom prst="rect">
            <a:avLst/>
          </a:prstGeom>
          <a:noFill/>
        </p:spPr>
        <p:txBody>
          <a:bodyPr wrap="square" rtlCol="0">
            <a:spAutoFit/>
          </a:bodyPr>
          <a:lstStyle/>
          <a:p>
            <a:r>
              <a:rPr lang="en-US" sz="2400" b="1" dirty="0">
                <a:solidFill>
                  <a:srgbClr val="0070C0"/>
                </a:solidFill>
              </a:rPr>
              <a:t>ESG, formal members</a:t>
            </a:r>
          </a:p>
          <a:p>
            <a:pPr marL="342900" indent="-342900">
              <a:buFont typeface="Arial" panose="020B0604020202020204" pitchFamily="34" charset="0"/>
              <a:buChar char="•"/>
            </a:pPr>
            <a:r>
              <a:rPr lang="en-US" sz="2400" b="1" dirty="0">
                <a:solidFill>
                  <a:srgbClr val="0070C0"/>
                </a:solidFill>
              </a:rPr>
              <a:t>Inez </a:t>
            </a:r>
            <a:r>
              <a:rPr lang="en-US" sz="2400" b="1" dirty="0" err="1">
                <a:solidFill>
                  <a:srgbClr val="0070C0"/>
                </a:solidFill>
              </a:rPr>
              <a:t>Myin</a:t>
            </a:r>
            <a:r>
              <a:rPr lang="en-US" sz="2400" b="1" dirty="0">
                <a:solidFill>
                  <a:srgbClr val="0070C0"/>
                </a:solidFill>
              </a:rPr>
              <a:t>-Germeys (WP1); Martine van Nierop (WP1); Simon Krause (WP2); </a:t>
            </a:r>
            <a:r>
              <a:rPr lang="en-US" sz="2400" b="1" dirty="0" err="1">
                <a:solidFill>
                  <a:srgbClr val="0070C0"/>
                </a:solidFill>
              </a:rPr>
              <a:t>Joerg</a:t>
            </a:r>
            <a:r>
              <a:rPr lang="en-US" sz="2400" b="1" dirty="0">
                <a:solidFill>
                  <a:srgbClr val="0070C0"/>
                </a:solidFill>
              </a:rPr>
              <a:t> Ottenbacher (WP2); Thomas </a:t>
            </a:r>
            <a:r>
              <a:rPr lang="en-US" sz="2400" b="1" dirty="0" err="1">
                <a:solidFill>
                  <a:srgbClr val="0070C0"/>
                </a:solidFill>
              </a:rPr>
              <a:t>Ganslandt</a:t>
            </a:r>
            <a:r>
              <a:rPr lang="en-US" sz="2400" b="1" dirty="0">
                <a:solidFill>
                  <a:srgbClr val="0070C0"/>
                </a:solidFill>
              </a:rPr>
              <a:t> (WP3); Georgia </a:t>
            </a:r>
            <a:r>
              <a:rPr lang="en-US" sz="2400" b="1" dirty="0" err="1">
                <a:solidFill>
                  <a:srgbClr val="0070C0"/>
                </a:solidFill>
              </a:rPr>
              <a:t>Koppe</a:t>
            </a:r>
            <a:r>
              <a:rPr lang="en-US" sz="2400" b="1" dirty="0">
                <a:solidFill>
                  <a:srgbClr val="0070C0"/>
                </a:solidFill>
              </a:rPr>
              <a:t> (WP4); Luca </a:t>
            </a:r>
            <a:r>
              <a:rPr lang="en-US" sz="2400" b="1" dirty="0" err="1">
                <a:solidFill>
                  <a:srgbClr val="0070C0"/>
                </a:solidFill>
              </a:rPr>
              <a:t>Marelli</a:t>
            </a:r>
            <a:r>
              <a:rPr lang="en-US" sz="2400" b="1" dirty="0">
                <a:solidFill>
                  <a:srgbClr val="0070C0"/>
                </a:solidFill>
              </a:rPr>
              <a:t> (WP6); Ulrich </a:t>
            </a:r>
            <a:r>
              <a:rPr lang="en-US" sz="2400" b="1" dirty="0" err="1">
                <a:solidFill>
                  <a:srgbClr val="0070C0"/>
                </a:solidFill>
              </a:rPr>
              <a:t>Reininghaus</a:t>
            </a:r>
            <a:r>
              <a:rPr lang="en-US" sz="2400" b="1" dirty="0">
                <a:solidFill>
                  <a:srgbClr val="0070C0"/>
                </a:solidFill>
              </a:rPr>
              <a:t> (WP7); Anton </a:t>
            </a:r>
            <a:r>
              <a:rPr lang="en-US" sz="2400" b="1" dirty="0" err="1">
                <a:solidFill>
                  <a:srgbClr val="0070C0"/>
                </a:solidFill>
              </a:rPr>
              <a:t>Heretik</a:t>
            </a:r>
            <a:r>
              <a:rPr lang="en-US" sz="2400" b="1" dirty="0">
                <a:solidFill>
                  <a:srgbClr val="0070C0"/>
                </a:solidFill>
              </a:rPr>
              <a:t> (WP7); </a:t>
            </a:r>
            <a:r>
              <a:rPr lang="en-US" sz="2400" b="1" dirty="0" err="1">
                <a:solidFill>
                  <a:srgbClr val="0070C0"/>
                </a:solidFill>
              </a:rPr>
              <a:t>Iveta</a:t>
            </a:r>
            <a:r>
              <a:rPr lang="en-US" sz="2400" b="1" dirty="0">
                <a:solidFill>
                  <a:srgbClr val="0070C0"/>
                </a:solidFill>
              </a:rPr>
              <a:t> </a:t>
            </a:r>
            <a:r>
              <a:rPr lang="en-US" sz="2400" b="1" dirty="0" err="1">
                <a:solidFill>
                  <a:srgbClr val="0070C0"/>
                </a:solidFill>
              </a:rPr>
              <a:t>Nagyova</a:t>
            </a:r>
            <a:r>
              <a:rPr lang="en-US" sz="2400" b="1" dirty="0">
                <a:solidFill>
                  <a:srgbClr val="0070C0"/>
                </a:solidFill>
              </a:rPr>
              <a:t> (WP7); Matthias </a:t>
            </a:r>
            <a:r>
              <a:rPr lang="en-US" sz="2400" b="1" dirty="0" err="1">
                <a:solidFill>
                  <a:srgbClr val="0070C0"/>
                </a:solidFill>
              </a:rPr>
              <a:t>Schwannauer</a:t>
            </a:r>
            <a:r>
              <a:rPr lang="en-US" sz="2400" b="1" dirty="0">
                <a:solidFill>
                  <a:srgbClr val="0070C0"/>
                </a:solidFill>
              </a:rPr>
              <a:t> (WP7); Jeroen Weermeijer (WP8)</a:t>
            </a:r>
          </a:p>
          <a:p>
            <a:endParaRPr lang="en-US" sz="2400" b="1" dirty="0">
              <a:solidFill>
                <a:srgbClr val="0070C0"/>
              </a:solidFill>
            </a:endParaRPr>
          </a:p>
          <a:p>
            <a:r>
              <a:rPr lang="en-US" sz="2400" b="1" dirty="0">
                <a:solidFill>
                  <a:srgbClr val="0070C0"/>
                </a:solidFill>
              </a:rPr>
              <a:t>ESG, informal members: LRD representative</a:t>
            </a:r>
          </a:p>
          <a:p>
            <a:endParaRPr lang="en-US" sz="2400" b="1" dirty="0">
              <a:solidFill>
                <a:srgbClr val="0070C0"/>
              </a:solidFill>
            </a:endParaRPr>
          </a:p>
          <a:p>
            <a:pPr marL="457200" indent="-457200">
              <a:buFont typeface="Arial" panose="020B0604020202020204" pitchFamily="34" charset="0"/>
              <a:buChar char="•"/>
            </a:pPr>
            <a:endParaRPr lang="fr-FR" sz="3200" b="1" dirty="0">
              <a:solidFill>
                <a:srgbClr val="0070C0"/>
              </a:solidFill>
            </a:endParaRPr>
          </a:p>
          <a:p>
            <a:pPr marL="457200" indent="-457200">
              <a:buFont typeface="Arial" panose="020B0604020202020204" pitchFamily="34" charset="0"/>
              <a:buChar char="•"/>
            </a:pPr>
            <a:endParaRPr lang="en-US" sz="3200" b="1" dirty="0">
              <a:solidFill>
                <a:srgbClr val="0070C0"/>
              </a:solidFill>
            </a:endParaRPr>
          </a:p>
        </p:txBody>
      </p:sp>
    </p:spTree>
    <p:extLst>
      <p:ext uri="{BB962C8B-B14F-4D97-AF65-F5344CB8AC3E}">
        <p14:creationId xmlns:p14="http://schemas.microsoft.com/office/powerpoint/2010/main" val="2975160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1" name="TextBox 10">
            <a:extLst>
              <a:ext uri="{FF2B5EF4-FFF2-40B4-BE49-F238E27FC236}">
                <a16:creationId xmlns:a16="http://schemas.microsoft.com/office/drawing/2014/main" id="{B37AB976-E625-5F4D-A8A9-EF8ECDB11939}"/>
              </a:ext>
            </a:extLst>
          </p:cNvPr>
          <p:cNvSpPr txBox="1"/>
          <p:nvPr/>
        </p:nvSpPr>
        <p:spPr>
          <a:xfrm>
            <a:off x="1767016" y="333632"/>
            <a:ext cx="7914866"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a:t>
            </a:r>
            <a:r>
              <a:rPr lang="en-US" sz="3200" b="1" dirty="0">
                <a:solidFill>
                  <a:srgbClr val="0070C0"/>
                </a:solidFill>
              </a:rPr>
              <a:t> Overview of tasks</a:t>
            </a:r>
            <a:endParaRPr lang="en-BE" sz="3200" b="1" dirty="0">
              <a:solidFill>
                <a:srgbClr val="0070C0"/>
              </a:solidFill>
            </a:endParaRPr>
          </a:p>
        </p:txBody>
      </p:sp>
      <p:sp>
        <p:nvSpPr>
          <p:cNvPr id="8" name="TextBox 7">
            <a:extLst>
              <a:ext uri="{FF2B5EF4-FFF2-40B4-BE49-F238E27FC236}">
                <a16:creationId xmlns:a16="http://schemas.microsoft.com/office/drawing/2014/main" id="{AFC73C5F-ECF4-DE4A-B5D8-D12E3935D890}"/>
              </a:ext>
            </a:extLst>
          </p:cNvPr>
          <p:cNvSpPr txBox="1"/>
          <p:nvPr/>
        </p:nvSpPr>
        <p:spPr>
          <a:xfrm>
            <a:off x="815681" y="1981290"/>
            <a:ext cx="10560637" cy="5139869"/>
          </a:xfrm>
          <a:prstGeom prst="rect">
            <a:avLst/>
          </a:prstGeom>
          <a:noFill/>
        </p:spPr>
        <p:txBody>
          <a:bodyPr wrap="square" rtlCol="0">
            <a:spAutoFit/>
          </a:bodyPr>
          <a:lstStyle/>
          <a:p>
            <a:r>
              <a:rPr lang="en-US" sz="2400" b="1" dirty="0">
                <a:solidFill>
                  <a:srgbClr val="0070C0"/>
                </a:solidFill>
              </a:rPr>
              <a:t>Task 8.1. Exploitation Steering Group</a:t>
            </a:r>
          </a:p>
          <a:p>
            <a:endParaRPr lang="en-US" sz="2400" b="1" dirty="0">
              <a:solidFill>
                <a:srgbClr val="0070C0"/>
              </a:solidFill>
            </a:endParaRPr>
          </a:p>
          <a:p>
            <a:r>
              <a:rPr lang="en-US" sz="2400" b="1" dirty="0">
                <a:solidFill>
                  <a:srgbClr val="00B050"/>
                </a:solidFill>
              </a:rPr>
              <a:t>Task 8.2. Dissemination plan</a:t>
            </a:r>
          </a:p>
          <a:p>
            <a:endParaRPr lang="en-US" sz="2400" b="1" dirty="0">
              <a:solidFill>
                <a:srgbClr val="0070C0"/>
              </a:solidFill>
            </a:endParaRPr>
          </a:p>
          <a:p>
            <a:r>
              <a:rPr lang="fr-FR" sz="2400" b="1" dirty="0" err="1">
                <a:solidFill>
                  <a:srgbClr val="0070C0"/>
                </a:solidFill>
              </a:rPr>
              <a:t>Task</a:t>
            </a:r>
            <a:r>
              <a:rPr lang="fr-FR" sz="2400" b="1" dirty="0">
                <a:solidFill>
                  <a:srgbClr val="0070C0"/>
                </a:solidFill>
              </a:rPr>
              <a:t> 8.3. Scientific exploitation plan </a:t>
            </a:r>
          </a:p>
          <a:p>
            <a:endParaRPr lang="fr-FR" sz="2400" b="1" dirty="0">
              <a:solidFill>
                <a:srgbClr val="0070C0"/>
              </a:solidFill>
            </a:endParaRPr>
          </a:p>
          <a:p>
            <a:r>
              <a:rPr lang="fr-FR" sz="2400" b="1" dirty="0" err="1">
                <a:solidFill>
                  <a:srgbClr val="0070C0"/>
                </a:solidFill>
              </a:rPr>
              <a:t>Task</a:t>
            </a:r>
            <a:r>
              <a:rPr lang="fr-FR" sz="2400" b="1" dirty="0">
                <a:solidFill>
                  <a:srgbClr val="0070C0"/>
                </a:solidFill>
              </a:rPr>
              <a:t> 8.4. Commercial exploitation plan</a:t>
            </a:r>
          </a:p>
          <a:p>
            <a:endParaRPr lang="fr-FR" sz="2400" b="1" dirty="0">
              <a:solidFill>
                <a:srgbClr val="0070C0"/>
              </a:solidFill>
            </a:endParaRPr>
          </a:p>
          <a:p>
            <a:r>
              <a:rPr lang="en-US" sz="2400" b="1" dirty="0">
                <a:solidFill>
                  <a:srgbClr val="0070C0"/>
                </a:solidFill>
              </a:rPr>
              <a:t>Task 8.5</a:t>
            </a:r>
            <a:r>
              <a:rPr lang="en-BE" sz="2400" b="1" dirty="0">
                <a:solidFill>
                  <a:srgbClr val="0070C0"/>
                </a:solidFill>
              </a:rPr>
              <a:t> </a:t>
            </a:r>
            <a:r>
              <a:rPr lang="en-US" sz="2400" b="1" dirty="0">
                <a:solidFill>
                  <a:srgbClr val="0070C0"/>
                </a:solidFill>
              </a:rPr>
              <a:t>Predictive models of implementation of digital mobile mental health technology </a:t>
            </a:r>
            <a:endParaRPr lang="en-BE" sz="2400" b="1" dirty="0">
              <a:solidFill>
                <a:srgbClr val="0070C0"/>
              </a:solidFill>
            </a:endParaRPr>
          </a:p>
          <a:p>
            <a:endParaRPr lang="fr-FR" sz="2400" b="1" dirty="0">
              <a:solidFill>
                <a:srgbClr val="0070C0"/>
              </a:solidFill>
            </a:endParaRPr>
          </a:p>
          <a:p>
            <a:endParaRPr lang="fr-FR" sz="3200" b="1" dirty="0">
              <a:solidFill>
                <a:srgbClr val="0070C0"/>
              </a:solidFill>
            </a:endParaRPr>
          </a:p>
          <a:p>
            <a:pPr marL="457200" indent="-457200">
              <a:buFont typeface="Arial" panose="020B0604020202020204" pitchFamily="34" charset="0"/>
              <a:buChar char="•"/>
            </a:pPr>
            <a:endParaRPr lang="en-US" sz="3200" b="1" dirty="0">
              <a:solidFill>
                <a:srgbClr val="0070C0"/>
              </a:solidFill>
            </a:endParaRPr>
          </a:p>
        </p:txBody>
      </p:sp>
    </p:spTree>
    <p:extLst>
      <p:ext uri="{BB962C8B-B14F-4D97-AF65-F5344CB8AC3E}">
        <p14:creationId xmlns:p14="http://schemas.microsoft.com/office/powerpoint/2010/main" val="2817542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11" name="TextBox 10">
            <a:extLst>
              <a:ext uri="{FF2B5EF4-FFF2-40B4-BE49-F238E27FC236}">
                <a16:creationId xmlns:a16="http://schemas.microsoft.com/office/drawing/2014/main" id="{B37AB976-E625-5F4D-A8A9-EF8ECDB11939}"/>
              </a:ext>
            </a:extLst>
          </p:cNvPr>
          <p:cNvSpPr txBox="1"/>
          <p:nvPr/>
        </p:nvSpPr>
        <p:spPr>
          <a:xfrm>
            <a:off x="1767016" y="333632"/>
            <a:ext cx="7228703"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 </a:t>
            </a:r>
            <a:r>
              <a:rPr lang="en-US" sz="3200" b="1" dirty="0">
                <a:solidFill>
                  <a:srgbClr val="0070C0"/>
                </a:solidFill>
              </a:rPr>
              <a:t>Task 8.2 Dissemination plan</a:t>
            </a:r>
            <a:endParaRPr lang="en-BE" sz="3200" b="1" dirty="0">
              <a:solidFill>
                <a:srgbClr val="0070C0"/>
              </a:solidFill>
            </a:endParaRPr>
          </a:p>
        </p:txBody>
      </p:sp>
      <p:sp>
        <p:nvSpPr>
          <p:cNvPr id="8" name="TextBox 7">
            <a:extLst>
              <a:ext uri="{FF2B5EF4-FFF2-40B4-BE49-F238E27FC236}">
                <a16:creationId xmlns:a16="http://schemas.microsoft.com/office/drawing/2014/main" id="{AFC73C5F-ECF4-DE4A-B5D8-D12E3935D890}"/>
              </a:ext>
            </a:extLst>
          </p:cNvPr>
          <p:cNvSpPr txBox="1"/>
          <p:nvPr/>
        </p:nvSpPr>
        <p:spPr>
          <a:xfrm>
            <a:off x="815681" y="1981290"/>
            <a:ext cx="10560637" cy="4770537"/>
          </a:xfrm>
          <a:prstGeom prst="rect">
            <a:avLst/>
          </a:prstGeom>
          <a:noFill/>
        </p:spPr>
        <p:txBody>
          <a:bodyPr wrap="square" rtlCol="0">
            <a:spAutoFit/>
          </a:bodyPr>
          <a:lstStyle/>
          <a:p>
            <a:r>
              <a:rPr lang="en-US" sz="2400" b="1" dirty="0">
                <a:solidFill>
                  <a:srgbClr val="0070C0"/>
                </a:solidFill>
              </a:rPr>
              <a:t>What? </a:t>
            </a:r>
          </a:p>
          <a:p>
            <a:pPr marL="800100" lvl="1" indent="-342900">
              <a:buFont typeface="Arial" panose="020B0604020202020204" pitchFamily="34" charset="0"/>
              <a:buChar char="•"/>
            </a:pPr>
            <a:r>
              <a:rPr lang="en-US" sz="2400" b="1" dirty="0">
                <a:solidFill>
                  <a:srgbClr val="0070C0"/>
                </a:solidFill>
              </a:rPr>
              <a:t>Plan for disseminating research outputs, deliverables and milestones of IMMERSE</a:t>
            </a:r>
          </a:p>
          <a:p>
            <a:pPr marL="800100" lvl="1" indent="-342900">
              <a:buFont typeface="Arial" panose="020B0604020202020204" pitchFamily="34" charset="0"/>
              <a:buChar char="•"/>
            </a:pPr>
            <a:r>
              <a:rPr lang="en-US" sz="2400" b="1" dirty="0">
                <a:solidFill>
                  <a:srgbClr val="0070C0"/>
                </a:solidFill>
              </a:rPr>
              <a:t>Delineates requirements for dissemination</a:t>
            </a:r>
          </a:p>
          <a:p>
            <a:r>
              <a:rPr lang="en-US" sz="2400" b="1" dirty="0">
                <a:solidFill>
                  <a:srgbClr val="0070C0"/>
                </a:solidFill>
              </a:rPr>
              <a:t>When?</a:t>
            </a:r>
          </a:p>
          <a:p>
            <a:pPr marL="800100" lvl="1" indent="-342900">
              <a:buFont typeface="Arial" panose="020B0604020202020204" pitchFamily="34" charset="0"/>
              <a:buChar char="•"/>
            </a:pPr>
            <a:r>
              <a:rPr lang="en-US" sz="2400" b="1" dirty="0">
                <a:solidFill>
                  <a:srgbClr val="0070C0"/>
                </a:solidFill>
              </a:rPr>
              <a:t>Living document, continuously updated throughout the project</a:t>
            </a:r>
          </a:p>
          <a:p>
            <a:r>
              <a:rPr lang="en-US" sz="2400" b="1" dirty="0">
                <a:solidFill>
                  <a:srgbClr val="0070C0"/>
                </a:solidFill>
              </a:rPr>
              <a:t>With whom?</a:t>
            </a:r>
          </a:p>
          <a:p>
            <a:pPr marL="800100" lvl="1" indent="-342900">
              <a:buFont typeface="Arial" panose="020B0604020202020204" pitchFamily="34" charset="0"/>
              <a:buChar char="•"/>
            </a:pPr>
            <a:r>
              <a:rPr lang="en-US" sz="2400" b="1" dirty="0">
                <a:solidFill>
                  <a:srgbClr val="0070C0"/>
                </a:solidFill>
              </a:rPr>
              <a:t>All WPs</a:t>
            </a:r>
          </a:p>
          <a:p>
            <a:endParaRPr lang="en-US" sz="2400" b="1" dirty="0">
              <a:solidFill>
                <a:srgbClr val="0070C0"/>
              </a:solidFill>
            </a:endParaRPr>
          </a:p>
          <a:p>
            <a:endParaRPr lang="en-US" sz="2400" b="1" dirty="0">
              <a:solidFill>
                <a:srgbClr val="0070C0"/>
              </a:solidFill>
            </a:endParaRPr>
          </a:p>
          <a:p>
            <a:pPr marL="457200" indent="-457200">
              <a:buFont typeface="Arial" panose="020B0604020202020204" pitchFamily="34" charset="0"/>
              <a:buChar char="•"/>
            </a:pPr>
            <a:endParaRPr lang="fr-FR" sz="3200" b="1" dirty="0">
              <a:solidFill>
                <a:srgbClr val="0070C0"/>
              </a:solidFill>
            </a:endParaRPr>
          </a:p>
          <a:p>
            <a:pPr marL="457200" indent="-457200">
              <a:buFont typeface="Arial" panose="020B0604020202020204" pitchFamily="34" charset="0"/>
              <a:buChar char="•"/>
            </a:pPr>
            <a:endParaRPr lang="en-US" sz="3200" b="1" dirty="0">
              <a:solidFill>
                <a:srgbClr val="0070C0"/>
              </a:solidFill>
            </a:endParaRPr>
          </a:p>
        </p:txBody>
      </p:sp>
    </p:spTree>
    <p:extLst>
      <p:ext uri="{BB962C8B-B14F-4D97-AF65-F5344CB8AC3E}">
        <p14:creationId xmlns:p14="http://schemas.microsoft.com/office/powerpoint/2010/main" val="3232103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689E3-5DBD-D543-AB63-7E33C743DF30}"/>
              </a:ext>
            </a:extLst>
          </p:cNvPr>
          <p:cNvSpPr/>
          <p:nvPr/>
        </p:nvSpPr>
        <p:spPr>
          <a:xfrm>
            <a:off x="0" y="6000108"/>
            <a:ext cx="12192000" cy="857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400" dirty="0"/>
          </a:p>
        </p:txBody>
      </p:sp>
      <p:pic>
        <p:nvPicPr>
          <p:cNvPr id="7" name="Picture 6">
            <a:extLst>
              <a:ext uri="{FF2B5EF4-FFF2-40B4-BE49-F238E27FC236}">
                <a16:creationId xmlns:a16="http://schemas.microsoft.com/office/drawing/2014/main" id="{EB74EF50-459D-1E4D-A7C5-A60F58B254EE}"/>
              </a:ext>
            </a:extLst>
          </p:cNvPr>
          <p:cNvPicPr>
            <a:picLocks noChangeAspect="1"/>
          </p:cNvPicPr>
          <p:nvPr/>
        </p:nvPicPr>
        <p:blipFill>
          <a:blip r:embed="rId3"/>
          <a:stretch>
            <a:fillRect/>
          </a:stretch>
        </p:blipFill>
        <p:spPr>
          <a:xfrm>
            <a:off x="10309921" y="111210"/>
            <a:ext cx="1754857" cy="1458097"/>
          </a:xfrm>
          <a:prstGeom prst="rect">
            <a:avLst/>
          </a:prstGeom>
        </p:spPr>
      </p:pic>
      <p:pic>
        <p:nvPicPr>
          <p:cNvPr id="9" name="Picture 8">
            <a:extLst>
              <a:ext uri="{FF2B5EF4-FFF2-40B4-BE49-F238E27FC236}">
                <a16:creationId xmlns:a16="http://schemas.microsoft.com/office/drawing/2014/main" id="{9969168A-5E59-494D-BC17-32EF14C2D5A4}"/>
              </a:ext>
            </a:extLst>
          </p:cNvPr>
          <p:cNvPicPr>
            <a:picLocks noChangeAspect="1"/>
          </p:cNvPicPr>
          <p:nvPr/>
        </p:nvPicPr>
        <p:blipFill>
          <a:blip r:embed="rId4"/>
          <a:stretch>
            <a:fillRect/>
          </a:stretch>
        </p:blipFill>
        <p:spPr>
          <a:xfrm>
            <a:off x="222593" y="6110610"/>
            <a:ext cx="957072" cy="636888"/>
          </a:xfrm>
          <a:prstGeom prst="rect">
            <a:avLst/>
          </a:prstGeom>
        </p:spPr>
      </p:pic>
      <p:sp>
        <p:nvSpPr>
          <p:cNvPr id="10" name="TextBox 9">
            <a:extLst>
              <a:ext uri="{FF2B5EF4-FFF2-40B4-BE49-F238E27FC236}">
                <a16:creationId xmlns:a16="http://schemas.microsoft.com/office/drawing/2014/main" id="{ED74A2D5-F69C-5644-A9F7-5EA03849D42E}"/>
              </a:ext>
            </a:extLst>
          </p:cNvPr>
          <p:cNvSpPr txBox="1"/>
          <p:nvPr/>
        </p:nvSpPr>
        <p:spPr>
          <a:xfrm>
            <a:off x="1285102" y="6059722"/>
            <a:ext cx="4810898" cy="738664"/>
          </a:xfrm>
          <a:prstGeom prst="rect">
            <a:avLst/>
          </a:prstGeom>
          <a:noFill/>
        </p:spPr>
        <p:txBody>
          <a:bodyPr wrap="square" rtlCol="0">
            <a:spAutoFit/>
          </a:bodyPr>
          <a:lstStyle/>
          <a:p>
            <a:r>
              <a:rPr lang="en-GB" sz="1400" dirty="0">
                <a:solidFill>
                  <a:schemeClr val="bg1"/>
                </a:solidFill>
              </a:rPr>
              <a:t>This project has received funding from the European Union’s Horizon 2020 research and innovation Programme under grant agreement 945263 (IMMERSE)</a:t>
            </a:r>
            <a:endParaRPr lang="en-BE" dirty="0"/>
          </a:p>
        </p:txBody>
      </p:sp>
      <p:sp>
        <p:nvSpPr>
          <p:cNvPr id="8" name="TextBox 7">
            <a:extLst>
              <a:ext uri="{FF2B5EF4-FFF2-40B4-BE49-F238E27FC236}">
                <a16:creationId xmlns:a16="http://schemas.microsoft.com/office/drawing/2014/main" id="{AFC73C5F-ECF4-DE4A-B5D8-D12E3935D890}"/>
              </a:ext>
            </a:extLst>
          </p:cNvPr>
          <p:cNvSpPr txBox="1"/>
          <p:nvPr/>
        </p:nvSpPr>
        <p:spPr>
          <a:xfrm>
            <a:off x="222593" y="1972415"/>
            <a:ext cx="10560637" cy="2923877"/>
          </a:xfrm>
          <a:prstGeom prst="rect">
            <a:avLst/>
          </a:prstGeom>
          <a:noFill/>
        </p:spPr>
        <p:txBody>
          <a:bodyPr wrap="square" rtlCol="0">
            <a:spAutoFit/>
          </a:bodyPr>
          <a:lstStyle/>
          <a:p>
            <a:r>
              <a:rPr lang="fr-FR" sz="2400" b="1" dirty="0" err="1">
                <a:solidFill>
                  <a:srgbClr val="0070C0"/>
                </a:solidFill>
              </a:rPr>
              <a:t>Current</a:t>
            </a:r>
            <a:r>
              <a:rPr lang="fr-FR" sz="2400" b="1" dirty="0">
                <a:solidFill>
                  <a:srgbClr val="0070C0"/>
                </a:solidFill>
              </a:rPr>
              <a:t> </a:t>
            </a:r>
            <a:r>
              <a:rPr lang="fr-FR" sz="2400" b="1" dirty="0" err="1">
                <a:solidFill>
                  <a:srgbClr val="0070C0"/>
                </a:solidFill>
              </a:rPr>
              <a:t>status</a:t>
            </a:r>
            <a:r>
              <a:rPr lang="fr-FR" sz="2400" b="1" dirty="0">
                <a:solidFill>
                  <a:srgbClr val="0070C0"/>
                </a:solidFill>
              </a:rPr>
              <a:t>:</a:t>
            </a:r>
          </a:p>
          <a:p>
            <a:endParaRPr lang="fr-FR" sz="2400" b="1" dirty="0">
              <a:solidFill>
                <a:srgbClr val="0070C0"/>
              </a:solidFill>
            </a:endParaRPr>
          </a:p>
          <a:p>
            <a:pPr marL="342900" indent="-342900">
              <a:buFont typeface="Arial" panose="020B0604020202020204" pitchFamily="34" charset="0"/>
              <a:buChar char="•"/>
            </a:pPr>
            <a:r>
              <a:rPr lang="fr-FR" sz="2400" b="1" dirty="0">
                <a:solidFill>
                  <a:srgbClr val="0070C0"/>
                </a:solidFill>
              </a:rPr>
              <a:t>A </a:t>
            </a:r>
            <a:r>
              <a:rPr lang="fr-FR" sz="2400" b="1" dirty="0" err="1">
                <a:solidFill>
                  <a:srgbClr val="0070C0"/>
                </a:solidFill>
              </a:rPr>
              <a:t>dissemination</a:t>
            </a:r>
            <a:r>
              <a:rPr lang="fr-FR" sz="2400" b="1" dirty="0">
                <a:solidFill>
                  <a:srgbClr val="0070C0"/>
                </a:solidFill>
              </a:rPr>
              <a:t> plan</a:t>
            </a:r>
            <a:br>
              <a:rPr lang="fr-FR" sz="2400" b="1" dirty="0">
                <a:solidFill>
                  <a:srgbClr val="0070C0"/>
                </a:solidFill>
              </a:rPr>
            </a:br>
            <a:r>
              <a:rPr lang="fr-FR" sz="2400" b="1" dirty="0" err="1">
                <a:solidFill>
                  <a:srgbClr val="0070C0"/>
                </a:solidFill>
              </a:rPr>
              <a:t>was</a:t>
            </a:r>
            <a:r>
              <a:rPr lang="fr-FR" sz="2400" b="1" dirty="0">
                <a:solidFill>
                  <a:srgbClr val="0070C0"/>
                </a:solidFill>
              </a:rPr>
              <a:t> </a:t>
            </a:r>
            <a:r>
              <a:rPr lang="fr-FR" sz="2400" b="1" dirty="0" err="1">
                <a:solidFill>
                  <a:srgbClr val="0070C0"/>
                </a:solidFill>
              </a:rPr>
              <a:t>set-up</a:t>
            </a:r>
            <a:r>
              <a:rPr lang="fr-FR" sz="2400" b="1" dirty="0">
                <a:solidFill>
                  <a:srgbClr val="0070C0"/>
                </a:solidFill>
              </a:rPr>
              <a:t> for the first</a:t>
            </a:r>
            <a:br>
              <a:rPr lang="fr-FR" sz="2400" b="1" dirty="0">
                <a:solidFill>
                  <a:srgbClr val="0070C0"/>
                </a:solidFill>
              </a:rPr>
            </a:br>
            <a:r>
              <a:rPr lang="fr-FR" sz="2400" b="1" dirty="0">
                <a:solidFill>
                  <a:srgbClr val="0070C0"/>
                </a:solidFill>
              </a:rPr>
              <a:t> 18 </a:t>
            </a:r>
            <a:r>
              <a:rPr lang="fr-FR" sz="2400" b="1" dirty="0" err="1">
                <a:solidFill>
                  <a:srgbClr val="0070C0"/>
                </a:solidFill>
              </a:rPr>
              <a:t>months</a:t>
            </a:r>
            <a:r>
              <a:rPr lang="fr-FR" sz="2400" b="1" dirty="0">
                <a:solidFill>
                  <a:srgbClr val="0070C0"/>
                </a:solidFill>
              </a:rPr>
              <a:t> of the </a:t>
            </a:r>
            <a:r>
              <a:rPr lang="fr-FR" sz="2400" b="1" dirty="0" err="1">
                <a:solidFill>
                  <a:srgbClr val="0070C0"/>
                </a:solidFill>
              </a:rPr>
              <a:t>project</a:t>
            </a:r>
            <a:endParaRPr lang="fr-FR" sz="2400" b="1" dirty="0">
              <a:solidFill>
                <a:srgbClr val="0070C0"/>
              </a:solidFill>
            </a:endParaRPr>
          </a:p>
          <a:p>
            <a:endParaRPr lang="fr-FR" sz="3200" b="1" dirty="0">
              <a:solidFill>
                <a:srgbClr val="0070C0"/>
              </a:solidFill>
            </a:endParaRPr>
          </a:p>
          <a:p>
            <a:pPr marL="457200" indent="-457200">
              <a:buFont typeface="Arial" panose="020B0604020202020204" pitchFamily="34" charset="0"/>
              <a:buChar char="•"/>
            </a:pPr>
            <a:endParaRPr lang="en-US" sz="3200" b="1" dirty="0">
              <a:solidFill>
                <a:srgbClr val="0070C0"/>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1828703105"/>
              </p:ext>
            </p:extLst>
          </p:nvPr>
        </p:nvGraphicFramePr>
        <p:xfrm>
          <a:off x="4175132" y="1705164"/>
          <a:ext cx="7674493" cy="4051868"/>
        </p:xfrm>
        <a:graphic>
          <a:graphicData uri="http://schemas.openxmlformats.org/drawingml/2006/table">
            <a:tbl>
              <a:tblPr firstRow="1" bandRow="1">
                <a:tableStyleId>{F5AB1C69-6EDB-4FF4-983F-18BD219EF322}</a:tableStyleId>
              </a:tblPr>
              <a:tblGrid>
                <a:gridCol w="6329788">
                  <a:extLst>
                    <a:ext uri="{9D8B030D-6E8A-4147-A177-3AD203B41FA5}">
                      <a16:colId xmlns:a16="http://schemas.microsoft.com/office/drawing/2014/main" val="130015242"/>
                    </a:ext>
                  </a:extLst>
                </a:gridCol>
                <a:gridCol w="1344705">
                  <a:extLst>
                    <a:ext uri="{9D8B030D-6E8A-4147-A177-3AD203B41FA5}">
                      <a16:colId xmlns:a16="http://schemas.microsoft.com/office/drawing/2014/main" val="618666634"/>
                    </a:ext>
                  </a:extLst>
                </a:gridCol>
              </a:tblGrid>
              <a:tr h="394268">
                <a:tc>
                  <a:txBody>
                    <a:bodyPr/>
                    <a:lstStyle/>
                    <a:p>
                      <a:r>
                        <a:rPr lang="en-US" dirty="0"/>
                        <a:t>Promised</a:t>
                      </a:r>
                    </a:p>
                  </a:txBody>
                  <a:tcPr/>
                </a:tc>
                <a:tc>
                  <a:txBody>
                    <a:bodyPr/>
                    <a:lstStyle/>
                    <a:p>
                      <a:r>
                        <a:rPr lang="en-US" dirty="0"/>
                        <a:t>Delivered?</a:t>
                      </a:r>
                    </a:p>
                  </a:txBody>
                  <a:tcPr/>
                </a:tc>
                <a:extLst>
                  <a:ext uri="{0D108BD9-81ED-4DB2-BD59-A6C34878D82A}">
                    <a16:rowId xmlns:a16="http://schemas.microsoft.com/office/drawing/2014/main" val="4023636735"/>
                  </a:ext>
                </a:extLst>
              </a:tr>
              <a:tr h="326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1.</a:t>
                      </a:r>
                      <a:r>
                        <a:rPr lang="en-US" baseline="0" dirty="0">
                          <a:solidFill>
                            <a:srgbClr val="00B050"/>
                          </a:solidFill>
                        </a:rPr>
                        <a:t> </a:t>
                      </a:r>
                      <a:r>
                        <a:rPr lang="en-US" dirty="0">
                          <a:solidFill>
                            <a:srgbClr val="00B050"/>
                          </a:solidFill>
                        </a:rPr>
                        <a:t>Standard Acknowledgement</a:t>
                      </a:r>
                      <a:endParaRPr lang="en-US" dirty="0"/>
                    </a:p>
                  </a:txBody>
                  <a:tcPr/>
                </a:tc>
                <a:tc>
                  <a:txBody>
                    <a:bodyPr/>
                    <a:lstStyle/>
                    <a:p>
                      <a:pPr algn="ctr"/>
                      <a:r>
                        <a:rPr lang="en-US" sz="1800" b="0" i="1" kern="1200" dirty="0">
                          <a:solidFill>
                            <a:srgbClr val="00B050"/>
                          </a:solidFill>
                          <a:effectLst/>
                          <a:latin typeface="+mn-lt"/>
                          <a:ea typeface="+mn-ea"/>
                          <a:cs typeface="+mn-cs"/>
                        </a:rPr>
                        <a:t>✓</a:t>
                      </a:r>
                      <a:endParaRPr lang="en-US" dirty="0">
                        <a:solidFill>
                          <a:srgbClr val="00B050"/>
                        </a:solidFill>
                      </a:endParaRPr>
                    </a:p>
                  </a:txBody>
                  <a:tcPr/>
                </a:tc>
                <a:extLst>
                  <a:ext uri="{0D108BD9-81ED-4DB2-BD59-A6C34878D82A}">
                    <a16:rowId xmlns:a16="http://schemas.microsoft.com/office/drawing/2014/main" val="4137178825"/>
                  </a:ext>
                </a:extLst>
              </a:tr>
              <a:tr h="326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B050"/>
                          </a:solidFill>
                        </a:rPr>
                        <a:t>2. Procedures for planning articles, preregistrations and abstracts </a:t>
                      </a:r>
                      <a:endParaRPr lang="en-US" b="1" dirty="0"/>
                    </a:p>
                  </a:txBody>
                  <a:tcPr/>
                </a:tc>
                <a:tc>
                  <a:txBody>
                    <a:bodyPr/>
                    <a:lstStyle/>
                    <a:p>
                      <a:pPr algn="ctr"/>
                      <a:r>
                        <a:rPr lang="en-US" sz="1800" b="0" i="1" kern="1200" dirty="0">
                          <a:solidFill>
                            <a:srgbClr val="00B050"/>
                          </a:solidFill>
                          <a:effectLst/>
                          <a:latin typeface="+mn-lt"/>
                          <a:ea typeface="+mn-ea"/>
                          <a:cs typeface="+mn-cs"/>
                        </a:rPr>
                        <a:t>✓</a:t>
                      </a:r>
                      <a:endParaRPr lang="en-US" dirty="0">
                        <a:solidFill>
                          <a:srgbClr val="00B050"/>
                        </a:solidFill>
                      </a:endParaRPr>
                    </a:p>
                  </a:txBody>
                  <a:tcPr/>
                </a:tc>
                <a:extLst>
                  <a:ext uri="{0D108BD9-81ED-4DB2-BD59-A6C34878D82A}">
                    <a16:rowId xmlns:a16="http://schemas.microsoft.com/office/drawing/2014/main" val="4157435524"/>
                  </a:ext>
                </a:extLst>
              </a:tr>
              <a:tr h="326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B050"/>
                          </a:solidFill>
                        </a:rPr>
                        <a:t>3. Procedures for submitting articles (</a:t>
                      </a:r>
                      <a:r>
                        <a:rPr lang="en-US" b="1" dirty="0" err="1">
                          <a:solidFill>
                            <a:srgbClr val="00B050"/>
                          </a:solidFill>
                        </a:rPr>
                        <a:t>incl</a:t>
                      </a:r>
                      <a:r>
                        <a:rPr lang="en-US" b="1" dirty="0">
                          <a:solidFill>
                            <a:srgbClr val="00B050"/>
                          </a:solidFill>
                        </a:rPr>
                        <a:t> registered reports) </a:t>
                      </a:r>
                      <a:endParaRPr lang="en-US" b="1" dirty="0"/>
                    </a:p>
                  </a:txBody>
                  <a:tcPr/>
                </a:tc>
                <a:tc>
                  <a:txBody>
                    <a:bodyPr/>
                    <a:lstStyle/>
                    <a:p>
                      <a:pPr algn="ctr"/>
                      <a:r>
                        <a:rPr lang="en-US" sz="1800" b="0" i="1" kern="1200" dirty="0">
                          <a:solidFill>
                            <a:srgbClr val="00B050"/>
                          </a:solidFill>
                          <a:effectLst/>
                          <a:latin typeface="+mn-lt"/>
                          <a:ea typeface="+mn-ea"/>
                          <a:cs typeface="+mn-cs"/>
                        </a:rPr>
                        <a:t>✓</a:t>
                      </a:r>
                      <a:endParaRPr lang="en-US" dirty="0">
                        <a:solidFill>
                          <a:srgbClr val="00B050"/>
                        </a:solidFill>
                      </a:endParaRPr>
                    </a:p>
                  </a:txBody>
                  <a:tcPr/>
                </a:tc>
                <a:extLst>
                  <a:ext uri="{0D108BD9-81ED-4DB2-BD59-A6C34878D82A}">
                    <a16:rowId xmlns:a16="http://schemas.microsoft.com/office/drawing/2014/main" val="2933019798"/>
                  </a:ext>
                </a:extLst>
              </a:tr>
              <a:tr h="326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4. Post-review process </a:t>
                      </a:r>
                      <a:endParaRPr lang="en-US" dirty="0"/>
                    </a:p>
                  </a:txBody>
                  <a:tcPr/>
                </a:tc>
                <a:tc>
                  <a:txBody>
                    <a:bodyPr/>
                    <a:lstStyle/>
                    <a:p>
                      <a:pPr algn="ctr"/>
                      <a:r>
                        <a:rPr lang="en-US" sz="1800" b="0" i="1" kern="1200" dirty="0">
                          <a:solidFill>
                            <a:srgbClr val="00B050"/>
                          </a:solidFill>
                          <a:effectLst/>
                          <a:latin typeface="+mn-lt"/>
                          <a:ea typeface="+mn-ea"/>
                          <a:cs typeface="+mn-cs"/>
                        </a:rPr>
                        <a:t>✓</a:t>
                      </a:r>
                      <a:endParaRPr lang="en-US" dirty="0">
                        <a:solidFill>
                          <a:srgbClr val="00B050"/>
                        </a:solidFill>
                      </a:endParaRPr>
                    </a:p>
                  </a:txBody>
                  <a:tcPr/>
                </a:tc>
                <a:extLst>
                  <a:ext uri="{0D108BD9-81ED-4DB2-BD59-A6C34878D82A}">
                    <a16:rowId xmlns:a16="http://schemas.microsoft.com/office/drawing/2014/main" val="2753290433"/>
                  </a:ext>
                </a:extLst>
              </a:tr>
              <a:tr h="326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5. Open access (Grant Agreement, Article 29) </a:t>
                      </a:r>
                      <a:endParaRPr lang="en-US" dirty="0"/>
                    </a:p>
                  </a:txBody>
                  <a:tcPr/>
                </a:tc>
                <a:tc>
                  <a:txBody>
                    <a:bodyPr/>
                    <a:lstStyle/>
                    <a:p>
                      <a:pPr algn="ctr"/>
                      <a:r>
                        <a:rPr lang="en-US" sz="1800" b="0" i="1" kern="1200" dirty="0">
                          <a:solidFill>
                            <a:srgbClr val="00B050"/>
                          </a:solidFill>
                          <a:effectLst/>
                          <a:latin typeface="+mn-lt"/>
                          <a:ea typeface="+mn-ea"/>
                          <a:cs typeface="+mn-cs"/>
                        </a:rPr>
                        <a:t>✓</a:t>
                      </a:r>
                      <a:endParaRPr lang="en-US" dirty="0">
                        <a:solidFill>
                          <a:srgbClr val="00B050"/>
                        </a:solidFill>
                      </a:endParaRPr>
                    </a:p>
                  </a:txBody>
                  <a:tcPr/>
                </a:tc>
                <a:extLst>
                  <a:ext uri="{0D108BD9-81ED-4DB2-BD59-A6C34878D82A}">
                    <a16:rowId xmlns:a16="http://schemas.microsoft.com/office/drawing/2014/main" val="3138111369"/>
                  </a:ext>
                </a:extLst>
              </a:tr>
              <a:tr h="326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B050"/>
                          </a:solidFill>
                        </a:rPr>
                        <a:t>6. Setting up a Data Governance Board (DGB) </a:t>
                      </a:r>
                      <a:endParaRPr lang="en-US" b="1" dirty="0"/>
                    </a:p>
                  </a:txBody>
                  <a:tcPr/>
                </a:tc>
                <a:tc>
                  <a:txBody>
                    <a:bodyPr/>
                    <a:lstStyle/>
                    <a:p>
                      <a:pPr algn="ctr"/>
                      <a:r>
                        <a:rPr lang="en-US" sz="1800" b="0" i="1" kern="1200" dirty="0">
                          <a:solidFill>
                            <a:srgbClr val="00B050"/>
                          </a:solidFill>
                          <a:effectLst/>
                          <a:latin typeface="+mn-lt"/>
                          <a:ea typeface="+mn-ea"/>
                          <a:cs typeface="+mn-cs"/>
                        </a:rPr>
                        <a:t>✓</a:t>
                      </a:r>
                      <a:endParaRPr lang="en-US" dirty="0">
                        <a:solidFill>
                          <a:srgbClr val="00B050"/>
                        </a:solidFill>
                      </a:endParaRPr>
                    </a:p>
                  </a:txBody>
                  <a:tcPr/>
                </a:tc>
                <a:extLst>
                  <a:ext uri="{0D108BD9-81ED-4DB2-BD59-A6C34878D82A}">
                    <a16:rowId xmlns:a16="http://schemas.microsoft.com/office/drawing/2014/main" val="2196361648"/>
                  </a:ext>
                </a:extLst>
              </a:tr>
              <a:tr h="326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7. Outlining the topics of interest for the Early Career Researchers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1" kern="1200" dirty="0">
                          <a:solidFill>
                            <a:srgbClr val="00B050"/>
                          </a:solidFill>
                          <a:effectLst/>
                          <a:latin typeface="+mn-lt"/>
                          <a:ea typeface="+mn-ea"/>
                          <a:cs typeface="+mn-cs"/>
                        </a:rPr>
                        <a:t>✓</a:t>
                      </a:r>
                      <a:endParaRPr lang="en-US" dirty="0">
                        <a:solidFill>
                          <a:srgbClr val="00B050"/>
                        </a:solidFill>
                      </a:endParaRPr>
                    </a:p>
                  </a:txBody>
                  <a:tcPr/>
                </a:tc>
                <a:extLst>
                  <a:ext uri="{0D108BD9-81ED-4DB2-BD59-A6C34878D82A}">
                    <a16:rowId xmlns:a16="http://schemas.microsoft.com/office/drawing/2014/main" val="323789520"/>
                  </a:ext>
                </a:extLst>
              </a:tr>
              <a:tr h="326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B050"/>
                          </a:solidFill>
                        </a:rPr>
                        <a:t>8. Define principles of authorships </a:t>
                      </a:r>
                      <a:endParaRPr lang="en-US" b="1" dirty="0"/>
                    </a:p>
                  </a:txBody>
                  <a:tcPr/>
                </a:tc>
                <a:tc>
                  <a:txBody>
                    <a:bodyPr/>
                    <a:lstStyle/>
                    <a:p>
                      <a:pPr algn="ctr"/>
                      <a:r>
                        <a:rPr lang="en-US" sz="1800" b="0" i="1" kern="1200" dirty="0">
                          <a:solidFill>
                            <a:srgbClr val="00B050"/>
                          </a:solidFill>
                          <a:effectLst/>
                          <a:latin typeface="+mn-lt"/>
                          <a:ea typeface="+mn-ea"/>
                          <a:cs typeface="+mn-cs"/>
                        </a:rPr>
                        <a:t>✓</a:t>
                      </a:r>
                      <a:endParaRPr lang="en-US" dirty="0">
                        <a:solidFill>
                          <a:srgbClr val="00B050"/>
                        </a:solidFill>
                      </a:endParaRPr>
                    </a:p>
                  </a:txBody>
                  <a:tcPr/>
                </a:tc>
                <a:extLst>
                  <a:ext uri="{0D108BD9-81ED-4DB2-BD59-A6C34878D82A}">
                    <a16:rowId xmlns:a16="http://schemas.microsoft.com/office/drawing/2014/main" val="2059631274"/>
                  </a:ext>
                </a:extLst>
              </a:tr>
              <a:tr h="326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B050"/>
                          </a:solidFill>
                        </a:rPr>
                        <a:t>9. Setting up a dissemination tracking system </a:t>
                      </a:r>
                      <a:endParaRPr lang="en-US" b="1" dirty="0"/>
                    </a:p>
                  </a:txBody>
                  <a:tcPr/>
                </a:tc>
                <a:tc>
                  <a:txBody>
                    <a:bodyPr/>
                    <a:lstStyle/>
                    <a:p>
                      <a:pPr algn="ctr"/>
                      <a:r>
                        <a:rPr lang="en-US" sz="1800" b="0" i="1" kern="1200" dirty="0">
                          <a:solidFill>
                            <a:srgbClr val="00B050"/>
                          </a:solidFill>
                          <a:effectLst/>
                          <a:latin typeface="+mn-lt"/>
                          <a:ea typeface="+mn-ea"/>
                          <a:cs typeface="+mn-cs"/>
                        </a:rPr>
                        <a:t>✓</a:t>
                      </a:r>
                      <a:endParaRPr lang="en-US" dirty="0">
                        <a:solidFill>
                          <a:srgbClr val="00B050"/>
                        </a:solidFill>
                      </a:endParaRPr>
                    </a:p>
                  </a:txBody>
                  <a:tcPr/>
                </a:tc>
                <a:extLst>
                  <a:ext uri="{0D108BD9-81ED-4DB2-BD59-A6C34878D82A}">
                    <a16:rowId xmlns:a16="http://schemas.microsoft.com/office/drawing/2014/main" val="728179938"/>
                  </a:ext>
                </a:extLst>
              </a:tr>
              <a:tr h="326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C000"/>
                          </a:solidFill>
                        </a:rPr>
                        <a:t>10. Create dissemination strategies for first 2 deliverables</a:t>
                      </a:r>
                      <a:endParaRPr lang="en-US" dirty="0"/>
                    </a:p>
                  </a:txBody>
                  <a:tcPr/>
                </a:tc>
                <a:tc>
                  <a:txBody>
                    <a:bodyPr/>
                    <a:lstStyle/>
                    <a:p>
                      <a:pPr algn="ctr"/>
                      <a:r>
                        <a:rPr lang="en-US" dirty="0">
                          <a:solidFill>
                            <a:srgbClr val="FF0000"/>
                          </a:solidFill>
                        </a:rPr>
                        <a:t>X</a:t>
                      </a:r>
                    </a:p>
                  </a:txBody>
                  <a:tcPr/>
                </a:tc>
                <a:extLst>
                  <a:ext uri="{0D108BD9-81ED-4DB2-BD59-A6C34878D82A}">
                    <a16:rowId xmlns:a16="http://schemas.microsoft.com/office/drawing/2014/main" val="2219875181"/>
                  </a:ext>
                </a:extLst>
              </a:tr>
            </a:tbl>
          </a:graphicData>
        </a:graphic>
      </p:graphicFrame>
      <p:sp>
        <p:nvSpPr>
          <p:cNvPr id="13" name="TextBox 12">
            <a:extLst>
              <a:ext uri="{FF2B5EF4-FFF2-40B4-BE49-F238E27FC236}">
                <a16:creationId xmlns:a16="http://schemas.microsoft.com/office/drawing/2014/main" id="{B37AB976-E625-5F4D-A8A9-EF8ECDB11939}"/>
              </a:ext>
            </a:extLst>
          </p:cNvPr>
          <p:cNvSpPr txBox="1"/>
          <p:nvPr/>
        </p:nvSpPr>
        <p:spPr>
          <a:xfrm>
            <a:off x="1767016" y="333632"/>
            <a:ext cx="7228703" cy="584775"/>
          </a:xfrm>
          <a:prstGeom prst="rect">
            <a:avLst/>
          </a:prstGeom>
          <a:noFill/>
        </p:spPr>
        <p:txBody>
          <a:bodyPr wrap="square" rtlCol="0">
            <a:spAutoFit/>
          </a:bodyPr>
          <a:lstStyle/>
          <a:p>
            <a:pPr algn="ctr"/>
            <a:r>
              <a:rPr lang="en-BE" sz="3200" b="1" dirty="0">
                <a:solidFill>
                  <a:srgbClr val="0070C0"/>
                </a:solidFill>
              </a:rPr>
              <a:t>WP</a:t>
            </a:r>
            <a:r>
              <a:rPr lang="en-US" sz="3200" b="1" dirty="0">
                <a:solidFill>
                  <a:srgbClr val="0070C0"/>
                </a:solidFill>
              </a:rPr>
              <a:t>8</a:t>
            </a:r>
            <a:r>
              <a:rPr lang="en-BE" sz="3200" b="1" dirty="0">
                <a:solidFill>
                  <a:srgbClr val="0070C0"/>
                </a:solidFill>
              </a:rPr>
              <a:t> – </a:t>
            </a:r>
            <a:r>
              <a:rPr lang="en-US" sz="3200" b="1" dirty="0">
                <a:solidFill>
                  <a:srgbClr val="0070C0"/>
                </a:solidFill>
              </a:rPr>
              <a:t>Task 8.2 Dissemination plan</a:t>
            </a:r>
            <a:endParaRPr lang="en-BE" sz="3200" b="1" dirty="0">
              <a:solidFill>
                <a:srgbClr val="0070C0"/>
              </a:solidFill>
            </a:endParaRPr>
          </a:p>
        </p:txBody>
      </p:sp>
    </p:spTree>
    <p:extLst>
      <p:ext uri="{BB962C8B-B14F-4D97-AF65-F5344CB8AC3E}">
        <p14:creationId xmlns:p14="http://schemas.microsoft.com/office/powerpoint/2010/main" val="4219180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F89B70DD9C08446A8443DF534F7285E" ma:contentTypeVersion="10" ma:contentTypeDescription="Create a new document." ma:contentTypeScope="" ma:versionID="30cc735c7e360980823730d68e73fee4">
  <xsd:schema xmlns:xsd="http://www.w3.org/2001/XMLSchema" xmlns:xs="http://www.w3.org/2001/XMLSchema" xmlns:p="http://schemas.microsoft.com/office/2006/metadata/properties" xmlns:ns3="fd689c1b-2561-4a46-ae04-6449f963ff76" targetNamespace="http://schemas.microsoft.com/office/2006/metadata/properties" ma:root="true" ma:fieldsID="51cd7d8a564772b5296f2fd611c2761f" ns3:_="">
    <xsd:import namespace="fd689c1b-2561-4a46-ae04-6449f963ff7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LengthInSeconds"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689c1b-2561-4a46-ae04-6449f963ff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614B660-7E29-457F-8DC0-522A873BC8A9}">
  <ds:schemaRefs>
    <ds:schemaRef ds:uri="http://schemas.microsoft.com/sharepoint/v3/contenttype/forms"/>
  </ds:schemaRefs>
</ds:datastoreItem>
</file>

<file path=customXml/itemProps2.xml><?xml version="1.0" encoding="utf-8"?>
<ds:datastoreItem xmlns:ds="http://schemas.openxmlformats.org/officeDocument/2006/customXml" ds:itemID="{E90DC5A6-A96B-43E5-98CA-917EBA5086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689c1b-2561-4a46-ae04-6449f963ff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7AC399-16C9-4FC5-9D77-967738B3EC7A}">
  <ds:schemaRefs>
    <ds:schemaRef ds:uri="http://purl.org/dc/dcmitype/"/>
    <ds:schemaRef ds:uri="fd689c1b-2561-4a46-ae04-6449f963ff76"/>
    <ds:schemaRef ds:uri="http://purl.org/dc/elements/1.1/"/>
    <ds:schemaRef ds:uri="http://purl.org/dc/terms/"/>
    <ds:schemaRef ds:uri="http://www.w3.org/XML/1998/namespac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{EF9C6DBE-8DF2-C147-9220-C71D608627B5}tf10001061</Template>
  <TotalTime>15427</TotalTime>
  <Words>1888</Words>
  <Application>Microsoft Office PowerPoint</Application>
  <PresentationFormat>Breedbeeld</PresentationFormat>
  <Paragraphs>301</Paragraphs>
  <Slides>26</Slides>
  <Notes>26</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26</vt:i4>
      </vt:variant>
    </vt:vector>
  </HeadingPairs>
  <TitlesOfParts>
    <vt:vector size="30" baseType="lpstr">
      <vt:lpstr>Arial</vt:lpstr>
      <vt:lpstr>Calibri</vt:lpstr>
      <vt:lpstr>Calibri Light</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Martine van Nierop</dc:creator>
  <cp:lastModifiedBy>Jeroen Weermeijer</cp:lastModifiedBy>
  <cp:revision>70</cp:revision>
  <dcterms:created xsi:type="dcterms:W3CDTF">2021-03-15T12:16:05Z</dcterms:created>
  <dcterms:modified xsi:type="dcterms:W3CDTF">2023-01-17T11:49:48Z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0x010100AF89B70DD9C08446A8443DF534F7285E</vt:lpwstr>
  </property>
</Properties>
</file>