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87" r:id="rId3"/>
    <p:sldId id="263" r:id="rId4"/>
    <p:sldId id="264" r:id="rId5"/>
    <p:sldId id="272" r:id="rId6"/>
    <p:sldId id="283" r:id="rId7"/>
    <p:sldId id="273" r:id="rId8"/>
    <p:sldId id="275" r:id="rId9"/>
    <p:sldId id="279" r:id="rId10"/>
    <p:sldId id="276" r:id="rId11"/>
    <p:sldId id="277" r:id="rId12"/>
    <p:sldId id="266" r:id="rId13"/>
    <p:sldId id="286" r:id="rId14"/>
    <p:sldId id="258" r:id="rId15"/>
    <p:sldId id="260" r:id="rId16"/>
    <p:sldId id="259" r:id="rId17"/>
    <p:sldId id="262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/>
    <p:restoredTop sz="94643"/>
  </p:normalViewPr>
  <p:slideViewPr>
    <p:cSldViewPr snapToGrid="0" snapToObjects="1">
      <p:cViewPr varScale="1">
        <p:scale>
          <a:sx n="143" d="100"/>
          <a:sy n="143" d="100"/>
        </p:scale>
        <p:origin x="1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270-055B-4345-8AA2-5E97771D6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69E31-735F-5141-A753-9CD8177E6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BBDB-1B05-B84E-A15E-05D76730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8ED4-AFDA-3141-A8DB-1B58B74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0166-0B39-C946-AD69-EC1ADE10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7DBD-283C-E644-89FE-38E65297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97BE-3D4F-DA4E-BDB7-82B87F3D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641A-A0CE-814E-AF06-49328581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D62D-367E-FD4E-9043-691090F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9D41-8353-7A48-AA86-E96FF319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32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E2DAF-0D15-4C41-88E3-DD5EC963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7DB4-BD82-0348-8F49-C606D359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FFDD-AA16-514F-89B6-1F1ADF35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AF01-97EB-6B4F-888B-4B65BBD2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DBF3-1125-5543-B9AA-67713F1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22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D4A-F07D-C142-AAAC-DC8E06A7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EF9C-269B-AE4B-866A-93091474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3358-9034-4848-B470-11CF370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01FA-01B1-EB4F-8742-F71A1549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EB6D-4D5E-4B41-9723-BB54C892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02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C96E-BFFF-A949-899B-96355D2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A0AF6-0197-6F48-A7AD-84E1D6E2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4CBB-9115-B147-93A3-E0A4792B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AE218-9B27-3F4E-B879-3C58256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46A-7772-F343-B337-CAEE760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6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89E0-3CF5-AC41-BEE6-11032DD0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C72C-2AA5-6F4E-949F-A2ED252A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42C7-B59B-264A-81B8-365C346D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25D1-67D0-0A42-81B5-0155A04F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EF48-4164-784D-B9C0-FDE7CA5E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C589-C909-B744-A1D3-3A93505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28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633B-5E29-9F4B-93FD-D945453D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3822-A599-744D-9F06-9F5173BF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2654-A07D-F641-81DC-342C81CE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B1606-615F-414A-8428-83B93F112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7191E-EB67-424F-9962-0AA87C57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E0394-CE8A-3F4B-8A77-FF4B1A4A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F5D1-4862-5F45-B5DC-2B60A75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C031-9D09-934C-BC1D-1EBC0C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86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AC4-8351-D24A-8C12-F8B74D84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D877-AA99-7E47-903D-7FB43B7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F5600-31DA-D64E-A8BC-8C61E03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6914-DDD7-4F44-8C43-DF56303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3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0C624-CFC7-DB4B-A848-4E5BA054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A87AD-9F26-2541-A9E9-3706BDBF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1E02-49CE-8046-8C47-D3DF64B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19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876C-3648-A74C-A341-F0EC9EDE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3C4C-491A-274A-9E52-C8924E33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387A-A9E6-9C4B-A598-E4BE9768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9C16-C964-1B47-A782-04068AEB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0F18-0363-D24B-A278-F938378A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B735-AFE2-9746-91F7-F53324ED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A752-FB78-C642-8F4D-7A9C0F68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FF015-3C6D-544D-8436-CA00E80D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D6A74-F6BB-3B42-831D-5CB8DB5F4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2066C-B378-D846-B59B-8CBDB56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EE99F-98CA-2541-BB66-CE7B6D24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468F-D411-EA4A-9EB0-2213A3BF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82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096A5-2F64-754F-A1D6-CE411044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8B3C-FC2F-5D4F-9489-1B406487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4F5-00FD-B848-99F0-14F0CBDD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B007-EA0D-7043-9359-6BA2BB1E1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FDA3-BF0C-7C43-BAE3-B8F102F3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35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simplifier.net/IMMERSE-EU" TargetMode="External"/><Relationship Id="rId4" Type="http://schemas.openxmlformats.org/officeDocument/2006/relationships/hyperlink" Target="https://www.hl7.org/fhir/resourcelis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7.svg"/><Relationship Id="rId21" Type="http://schemas.openxmlformats.org/officeDocument/2006/relationships/image" Target="../media/image2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9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433754" y="2051114"/>
            <a:ext cx="1132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Data Management, Data Security and Interoperability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F42EE-3862-6B49-96DB-8F7B03F39E6B}"/>
              </a:ext>
            </a:extLst>
          </p:cNvPr>
          <p:cNvSpPr txBox="1"/>
          <p:nvPr/>
        </p:nvSpPr>
        <p:spPr>
          <a:xfrm>
            <a:off x="964642" y="3429000"/>
            <a:ext cx="9508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Thomas Ganslandt</a:t>
            </a:r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Friedrich-Alexander-University Erlangen-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Nuremberg</a:t>
            </a:r>
            <a:b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previously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: Mannheim Medical School at University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Heidelberg)</a:t>
            </a:r>
          </a:p>
          <a:p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BE" sz="2400" b="1" dirty="0">
                <a:solidFill>
                  <a:schemeClr val="accent1">
                    <a:lumMod val="75000"/>
                  </a:schemeClr>
                </a:solidFill>
              </a:rPr>
              <a:t>EC Evaluation December 1st</a:t>
            </a:r>
          </a:p>
        </p:txBody>
      </p:sp>
    </p:spTree>
    <p:extLst>
      <p:ext uri="{BB962C8B-B14F-4D97-AF65-F5344CB8AC3E}">
        <p14:creationId xmlns:p14="http://schemas.microsoft.com/office/powerpoint/2010/main" val="16639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3.2: Interoperable Data </a:t>
            </a:r>
            <a:r>
              <a:rPr lang="de-DE" sz="3200" b="1" dirty="0" err="1">
                <a:solidFill>
                  <a:srgbClr val="0070C0"/>
                </a:solidFill>
              </a:rPr>
              <a:t>Structures</a:t>
            </a:r>
            <a:r>
              <a:rPr lang="de-DE" sz="3200" b="1" dirty="0">
                <a:solidFill>
                  <a:srgbClr val="0070C0"/>
                </a:solidFill>
              </a:rPr>
              <a:t> (4)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331050"/>
            <a:ext cx="10560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70C0"/>
                </a:solidFill>
              </a:rPr>
              <a:t>Specification</a:t>
            </a:r>
            <a:r>
              <a:rPr lang="de-DE" sz="2000" b="1" dirty="0">
                <a:solidFill>
                  <a:srgbClr val="0070C0"/>
                </a:solidFill>
              </a:rPr>
              <a:t> &amp; </a:t>
            </a:r>
            <a:r>
              <a:rPr lang="de-DE" sz="2000" b="1" dirty="0" err="1">
                <a:solidFill>
                  <a:srgbClr val="0070C0"/>
                </a:solidFill>
              </a:rPr>
              <a:t>dissemination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IMMERSE FHIR </a:t>
            </a:r>
            <a:r>
              <a:rPr lang="de-DE" sz="2000" b="1" dirty="0" err="1">
                <a:solidFill>
                  <a:srgbClr val="0070C0"/>
                </a:solidFill>
              </a:rPr>
              <a:t>Profiles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based</a:t>
            </a:r>
            <a:r>
              <a:rPr lang="de-DE" sz="2000" dirty="0">
                <a:solidFill>
                  <a:srgbClr val="0070C0"/>
                </a:solidFill>
              </a:rPr>
              <a:t> on </a:t>
            </a:r>
            <a:r>
              <a:rPr lang="de-DE" sz="2000" dirty="0" err="1">
                <a:solidFill>
                  <a:srgbClr val="0070C0"/>
                </a:solidFill>
              </a:rPr>
              <a:t>basic</a:t>
            </a:r>
            <a:r>
              <a:rPr lang="de-DE" sz="2000" dirty="0">
                <a:solidFill>
                  <a:srgbClr val="0070C0"/>
                </a:solidFill>
              </a:rPr>
              <a:t> FHIR </a:t>
            </a:r>
            <a:r>
              <a:rPr lang="de-DE" sz="2000" dirty="0" err="1">
                <a:solidFill>
                  <a:srgbClr val="0070C0"/>
                </a:solidFill>
              </a:rPr>
              <a:t>resources</a:t>
            </a:r>
            <a:r>
              <a:rPr lang="de-DE" sz="2000" dirty="0">
                <a:solidFill>
                  <a:srgbClr val="0070C0"/>
                </a:solidFill>
              </a:rPr>
              <a:t>: </a:t>
            </a:r>
            <a:r>
              <a:rPr lang="de-DE" sz="2000" dirty="0">
                <a:solidFill>
                  <a:srgbClr val="0070C0"/>
                </a:solidFill>
                <a:hlinkClick r:id="rId4"/>
              </a:rPr>
              <a:t>https://www.hl7.org/fhir/resourcelist.html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adapted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IMMERSE </a:t>
            </a:r>
            <a:r>
              <a:rPr lang="de-DE" sz="2000" dirty="0" err="1">
                <a:solidFill>
                  <a:srgbClr val="0070C0"/>
                </a:solidFill>
              </a:rPr>
              <a:t>needs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resulting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profiles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disseminated</a:t>
            </a:r>
            <a:r>
              <a:rPr lang="de-DE" sz="2000" dirty="0">
                <a:solidFill>
                  <a:srgbClr val="0070C0"/>
                </a:solidFill>
              </a:rPr>
              <a:t> on </a:t>
            </a:r>
            <a:r>
              <a:rPr lang="de-DE" sz="2000" dirty="0" err="1">
                <a:solidFill>
                  <a:srgbClr val="0070C0"/>
                </a:solidFill>
              </a:rPr>
              <a:t>Simplifier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platform</a:t>
            </a:r>
            <a:r>
              <a:rPr lang="de-DE" sz="2000" dirty="0">
                <a:solidFill>
                  <a:srgbClr val="0070C0"/>
                </a:solidFill>
              </a:rPr>
              <a:t>: </a:t>
            </a:r>
            <a:r>
              <a:rPr lang="de-DE" sz="2000" dirty="0">
                <a:solidFill>
                  <a:srgbClr val="0070C0"/>
                </a:solidFill>
                <a:hlinkClick r:id="rId5"/>
              </a:rPr>
              <a:t>https://simplifier.net/IMMERSE-EU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17B68B-B25A-4D4C-9BD3-DD8197A74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721" y="2792494"/>
            <a:ext cx="3132332" cy="30676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F91756A8-E6BF-E149-15DB-3D0572CDB5FF}"/>
              </a:ext>
            </a:extLst>
          </p:cNvPr>
          <p:cNvSpPr/>
          <p:nvPr/>
        </p:nvSpPr>
        <p:spPr>
          <a:xfrm>
            <a:off x="1113905" y="2792494"/>
            <a:ext cx="137160" cy="3067653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907603-6B17-BF76-E7AC-20EE7C2ECE72}"/>
              </a:ext>
            </a:extLst>
          </p:cNvPr>
          <p:cNvSpPr txBox="1"/>
          <p:nvPr/>
        </p:nvSpPr>
        <p:spPr>
          <a:xfrm>
            <a:off x="10755" y="3990983"/>
            <a:ext cx="1168910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err="1">
                <a:solidFill>
                  <a:schemeClr val="accent2"/>
                </a:solidFill>
              </a:rPr>
              <a:t>Generic</a:t>
            </a:r>
            <a:r>
              <a:rPr lang="de-DE" sz="1400" dirty="0">
                <a:solidFill>
                  <a:schemeClr val="accent2"/>
                </a:solidFill>
              </a:rPr>
              <a:t> FHIR </a:t>
            </a:r>
          </a:p>
          <a:p>
            <a:pPr algn="r"/>
            <a:r>
              <a:rPr lang="de-DE" sz="1400" dirty="0">
                <a:solidFill>
                  <a:schemeClr val="accent2"/>
                </a:solidFill>
              </a:rPr>
              <a:t>Observation </a:t>
            </a:r>
          </a:p>
          <a:p>
            <a:pPr algn="r"/>
            <a:r>
              <a:rPr lang="de-DE" sz="1400" dirty="0" err="1">
                <a:solidFill>
                  <a:schemeClr val="accent2"/>
                </a:solidFill>
              </a:rPr>
              <a:t>Resource</a:t>
            </a:r>
            <a:endParaRPr lang="de-DE" sz="1400" dirty="0">
              <a:solidFill>
                <a:schemeClr val="accent2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68B546C-2132-3F5C-1F90-63D65F761D20}"/>
              </a:ext>
            </a:extLst>
          </p:cNvPr>
          <p:cNvGrpSpPr/>
          <p:nvPr/>
        </p:nvGrpSpPr>
        <p:grpSpPr>
          <a:xfrm>
            <a:off x="4985898" y="2792494"/>
            <a:ext cx="7107846" cy="3067653"/>
            <a:chOff x="4985898" y="2792494"/>
            <a:chExt cx="7107846" cy="306765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89DC9662-43A2-C96B-B5E1-EFFE884209CD}"/>
                </a:ext>
              </a:extLst>
            </p:cNvPr>
            <p:cNvGrpSpPr/>
            <p:nvPr/>
          </p:nvGrpSpPr>
          <p:grpSpPr>
            <a:xfrm>
              <a:off x="4985898" y="2793097"/>
              <a:ext cx="5692897" cy="3067050"/>
              <a:chOff x="4985898" y="2793097"/>
              <a:chExt cx="5692897" cy="3067050"/>
            </a:xfrm>
          </p:grpSpPr>
          <p:pic>
            <p:nvPicPr>
              <p:cNvPr id="12" name="image15.png">
                <a:extLst>
                  <a:ext uri="{FF2B5EF4-FFF2-40B4-BE49-F238E27FC236}">
                    <a16:creationId xmlns:a16="http://schemas.microsoft.com/office/drawing/2014/main" id="{62F23DAE-0C61-485C-86E1-E7A883747F7F}"/>
                  </a:ext>
                </a:extLst>
              </p:cNvPr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6207125" y="2793097"/>
                <a:ext cx="4471670" cy="3067050"/>
              </a:xfrm>
              <a:prstGeom prst="rect">
                <a:avLst/>
              </a:prstGeom>
              <a:ln w="12700">
                <a:solidFill>
                  <a:srgbClr val="000000"/>
                </a:solidFill>
                <a:prstDash val="solid"/>
              </a:ln>
            </p:spPr>
          </p:pic>
          <p:sp>
            <p:nvSpPr>
              <p:cNvPr id="3" name="Pfeil: nach rechts 2">
                <a:extLst>
                  <a:ext uri="{FF2B5EF4-FFF2-40B4-BE49-F238E27FC236}">
                    <a16:creationId xmlns:a16="http://schemas.microsoft.com/office/drawing/2014/main" id="{587D5DE2-6729-4663-9722-1C76032DA584}"/>
                  </a:ext>
                </a:extLst>
              </p:cNvPr>
              <p:cNvSpPr/>
              <p:nvPr/>
            </p:nvSpPr>
            <p:spPr>
              <a:xfrm>
                <a:off x="4985898" y="4055746"/>
                <a:ext cx="929640" cy="4165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Geschweifte Klammer links 13">
              <a:extLst>
                <a:ext uri="{FF2B5EF4-FFF2-40B4-BE49-F238E27FC236}">
                  <a16:creationId xmlns:a16="http://schemas.microsoft.com/office/drawing/2014/main" id="{94213EE7-444F-8CB9-FA40-48C56BBD8B02}"/>
                </a:ext>
              </a:extLst>
            </p:cNvPr>
            <p:cNvSpPr/>
            <p:nvPr/>
          </p:nvSpPr>
          <p:spPr>
            <a:xfrm rot="10800000">
              <a:off x="10856254" y="2792494"/>
              <a:ext cx="137160" cy="3067653"/>
            </a:xfrm>
            <a:prstGeom prst="leftBrac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9DF56DD-F541-0F54-0506-A43F12776A76}"/>
                </a:ext>
              </a:extLst>
            </p:cNvPr>
            <p:cNvSpPr txBox="1"/>
            <p:nvPr/>
          </p:nvSpPr>
          <p:spPr>
            <a:xfrm>
              <a:off x="11024092" y="3957966"/>
              <a:ext cx="1069652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IMMERSE </a:t>
              </a:r>
              <a:br>
                <a:rPr lang="de-DE" sz="1400" dirty="0">
                  <a:solidFill>
                    <a:schemeClr val="accent2"/>
                  </a:solidFill>
                </a:rPr>
              </a:br>
              <a:r>
                <a:rPr lang="de-DE" sz="1400" dirty="0">
                  <a:solidFill>
                    <a:schemeClr val="accent2"/>
                  </a:solidFill>
                </a:rPr>
                <a:t>Geolocation</a:t>
              </a:r>
              <a:br>
                <a:rPr lang="de-DE" sz="1400" dirty="0">
                  <a:solidFill>
                    <a:schemeClr val="accent2"/>
                  </a:solidFill>
                </a:rPr>
              </a:br>
              <a:r>
                <a:rPr lang="de-DE" sz="1400" dirty="0">
                  <a:solidFill>
                    <a:schemeClr val="accent2"/>
                  </a:solidFill>
                </a:rPr>
                <a:t>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6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3.2: Interoperable Data </a:t>
            </a:r>
            <a:r>
              <a:rPr lang="de-DE" sz="3200" b="1" dirty="0" err="1">
                <a:solidFill>
                  <a:srgbClr val="0070C0"/>
                </a:solidFill>
              </a:rPr>
              <a:t>Structures</a:t>
            </a:r>
            <a:r>
              <a:rPr lang="de-DE" sz="3200" b="1" dirty="0">
                <a:solidFill>
                  <a:srgbClr val="0070C0"/>
                </a:solidFill>
              </a:rPr>
              <a:t> (5)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28D719-2E14-459E-A2DD-ED4E888D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319" y="1141297"/>
            <a:ext cx="4574026" cy="45838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E66B0A-906E-44F1-B8EE-0002543165AD}"/>
              </a:ext>
            </a:extLst>
          </p:cNvPr>
          <p:cNvSpPr txBox="1"/>
          <p:nvPr/>
        </p:nvSpPr>
        <p:spPr>
          <a:xfrm>
            <a:off x="641213" y="1282091"/>
            <a:ext cx="140448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1400" dirty="0" err="1"/>
              <a:t>unique</a:t>
            </a:r>
            <a:r>
              <a:rPr lang="de-DE" sz="1400" dirty="0"/>
              <a:t> </a:t>
            </a:r>
            <a:r>
              <a:rPr lang="de-DE" sz="1400" dirty="0" err="1"/>
              <a:t>identifier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0696762-6176-4534-97D7-F43C35E5E46B}"/>
              </a:ext>
            </a:extLst>
          </p:cNvPr>
          <p:cNvSpPr txBox="1"/>
          <p:nvPr/>
        </p:nvSpPr>
        <p:spPr>
          <a:xfrm>
            <a:off x="682774" y="1664855"/>
            <a:ext cx="140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semantic</a:t>
            </a:r>
            <a:r>
              <a:rPr lang="de-DE" sz="1400" dirty="0"/>
              <a:t> code</a:t>
            </a:r>
            <a:br>
              <a:rPr lang="de-DE" sz="1400" dirty="0"/>
            </a:b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element</a:t>
            </a:r>
            <a:endParaRPr lang="de-DE" sz="140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17C6C69-94C3-4864-B2CB-BD09EB743AD2}"/>
              </a:ext>
            </a:extLst>
          </p:cNvPr>
          <p:cNvCxnSpPr/>
          <p:nvPr/>
        </p:nvCxnSpPr>
        <p:spPr>
          <a:xfrm>
            <a:off x="2037707" y="1478664"/>
            <a:ext cx="11816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48586AC-3E99-4302-8698-7F5218E5FE0B}"/>
              </a:ext>
            </a:extLst>
          </p:cNvPr>
          <p:cNvCxnSpPr/>
          <p:nvPr/>
        </p:nvCxnSpPr>
        <p:spPr>
          <a:xfrm>
            <a:off x="2045700" y="1926465"/>
            <a:ext cx="11816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009071D-A417-4F25-B771-1C60335C329E}"/>
              </a:ext>
            </a:extLst>
          </p:cNvPr>
          <p:cNvCxnSpPr/>
          <p:nvPr/>
        </p:nvCxnSpPr>
        <p:spPr>
          <a:xfrm>
            <a:off x="2037707" y="3035049"/>
            <a:ext cx="11816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BA795ED-9A26-4CC5-96E2-54CE472BCC50}"/>
              </a:ext>
            </a:extLst>
          </p:cNvPr>
          <p:cNvSpPr txBox="1"/>
          <p:nvPr/>
        </p:nvSpPr>
        <p:spPr>
          <a:xfrm>
            <a:off x="349744" y="2751975"/>
            <a:ext cx="16879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err="1"/>
              <a:t>attribute</a:t>
            </a:r>
            <a:r>
              <a:rPr lang="de-DE" sz="1400" dirty="0"/>
              <a:t> for </a:t>
            </a:r>
            <a:r>
              <a:rPr lang="de-DE" sz="1400" dirty="0" err="1"/>
              <a:t>latitude</a:t>
            </a:r>
            <a:br>
              <a:rPr lang="de-DE" sz="1400" dirty="0"/>
            </a:br>
            <a:r>
              <a:rPr lang="de-DE" sz="1400" dirty="0" err="1"/>
              <a:t>of</a:t>
            </a:r>
            <a:r>
              <a:rPr lang="de-DE" sz="1400" dirty="0"/>
              <a:t> geolocation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0245AFB-3A81-4A43-8EA7-6F8CB5EC12BB}"/>
              </a:ext>
            </a:extLst>
          </p:cNvPr>
          <p:cNvCxnSpPr/>
          <p:nvPr/>
        </p:nvCxnSpPr>
        <p:spPr>
          <a:xfrm>
            <a:off x="2037707" y="4937093"/>
            <a:ext cx="11816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ACE5BCD-2105-4CC0-9788-22DB489409DA}"/>
              </a:ext>
            </a:extLst>
          </p:cNvPr>
          <p:cNvSpPr txBox="1"/>
          <p:nvPr/>
        </p:nvSpPr>
        <p:spPr>
          <a:xfrm>
            <a:off x="585835" y="4761740"/>
            <a:ext cx="145187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attribute</a:t>
            </a:r>
            <a:endParaRPr lang="de-DE" sz="1400" dirty="0"/>
          </a:p>
        </p:txBody>
      </p:sp>
      <p:sp>
        <p:nvSpPr>
          <p:cNvPr id="26" name="Geschweifte Klammer links 25">
            <a:extLst>
              <a:ext uri="{FF2B5EF4-FFF2-40B4-BE49-F238E27FC236}">
                <a16:creationId xmlns:a16="http://schemas.microsoft.com/office/drawing/2014/main" id="{F0D6DA0C-0244-4037-B683-3A52E3D5ED84}"/>
              </a:ext>
            </a:extLst>
          </p:cNvPr>
          <p:cNvSpPr/>
          <p:nvPr/>
        </p:nvSpPr>
        <p:spPr>
          <a:xfrm>
            <a:off x="3022600" y="5110480"/>
            <a:ext cx="91440" cy="614670"/>
          </a:xfrm>
          <a:prstGeom prst="lef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F9D11E0-BCB9-4047-9236-23D439CC1A41}"/>
              </a:ext>
            </a:extLst>
          </p:cNvPr>
          <p:cNvCxnSpPr>
            <a:cxnSpLocks/>
          </p:cNvCxnSpPr>
          <p:nvPr/>
        </p:nvCxnSpPr>
        <p:spPr>
          <a:xfrm>
            <a:off x="2037707" y="5427578"/>
            <a:ext cx="85789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B69024F0-EAD5-4446-89A5-FE73ADA03CC7}"/>
              </a:ext>
            </a:extLst>
          </p:cNvPr>
          <p:cNvSpPr txBox="1"/>
          <p:nvPr/>
        </p:nvSpPr>
        <p:spPr>
          <a:xfrm>
            <a:off x="713263" y="5244870"/>
            <a:ext cx="134389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attributes</a:t>
            </a:r>
            <a:endParaRPr lang="de-DE" sz="14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5ADFB40-A5E1-4C6E-B8AD-1E479086BF66}"/>
              </a:ext>
            </a:extLst>
          </p:cNvPr>
          <p:cNvCxnSpPr>
            <a:cxnSpLocks/>
          </p:cNvCxnSpPr>
          <p:nvPr/>
        </p:nvCxnSpPr>
        <p:spPr>
          <a:xfrm>
            <a:off x="6611733" y="3652100"/>
            <a:ext cx="21512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D14EBB3-901E-43F8-BFDA-37C31644A392}"/>
              </a:ext>
            </a:extLst>
          </p:cNvPr>
          <p:cNvSpPr txBox="1"/>
          <p:nvPr/>
        </p:nvSpPr>
        <p:spPr>
          <a:xfrm>
            <a:off x="8793480" y="3484567"/>
            <a:ext cx="165231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1400" dirty="0" err="1"/>
              <a:t>coding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: </a:t>
            </a:r>
            <a:r>
              <a:rPr lang="de-DE" sz="1400" dirty="0" err="1"/>
              <a:t>loinc</a:t>
            </a:r>
            <a:endParaRPr lang="de-DE" sz="1400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3ED260-2877-4DF1-ABA0-B3C844275544}"/>
              </a:ext>
            </a:extLst>
          </p:cNvPr>
          <p:cNvCxnSpPr>
            <a:cxnSpLocks/>
          </p:cNvCxnSpPr>
          <p:nvPr/>
        </p:nvCxnSpPr>
        <p:spPr>
          <a:xfrm>
            <a:off x="6611733" y="4093100"/>
            <a:ext cx="21512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47629261-8170-49D6-9F71-777B661F3DF4}"/>
              </a:ext>
            </a:extLst>
          </p:cNvPr>
          <p:cNvSpPr txBox="1"/>
          <p:nvPr/>
        </p:nvSpPr>
        <p:spPr>
          <a:xfrm>
            <a:off x="8793480" y="3925567"/>
            <a:ext cx="242771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1400" dirty="0"/>
              <a:t>code: 91588-4 (Latitude </a:t>
            </a:r>
            <a:r>
              <a:rPr lang="de-DE" sz="1400" dirty="0" err="1"/>
              <a:t>event</a:t>
            </a:r>
            <a:r>
              <a:rPr 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503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3.3: Implementation &amp; Operation </a:t>
            </a:r>
            <a:r>
              <a:rPr lang="de-DE" sz="3200" b="1" dirty="0" err="1">
                <a:solidFill>
                  <a:srgbClr val="0070C0"/>
                </a:solidFill>
              </a:rPr>
              <a:t>of</a:t>
            </a:r>
            <a:r>
              <a:rPr lang="de-DE" sz="3200" b="1" dirty="0">
                <a:solidFill>
                  <a:srgbClr val="0070C0"/>
                </a:solidFill>
              </a:rPr>
              <a:t> Central IT (1)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735757"/>
            <a:ext cx="105606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Scope: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Integration of Data Capture platforms, ID-Management, Research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Interfaces for data import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Movisens platform (</a:t>
            </a:r>
            <a:r>
              <a:rPr lang="en-US" dirty="0" err="1">
                <a:solidFill>
                  <a:srgbClr val="0070C0"/>
                </a:solidFill>
              </a:rPr>
              <a:t>movisensXS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MoMent</a:t>
            </a:r>
            <a:r>
              <a:rPr lang="en-US" dirty="0">
                <a:solidFill>
                  <a:srgbClr val="0070C0"/>
                </a:solidFill>
              </a:rPr>
              <a:t>), </a:t>
            </a:r>
            <a:r>
              <a:rPr lang="en-US" dirty="0" err="1">
                <a:solidFill>
                  <a:srgbClr val="0070C0"/>
                </a:solidFill>
              </a:rPr>
              <a:t>Maganamed</a:t>
            </a:r>
            <a:r>
              <a:rPr lang="en-US" dirty="0">
                <a:solidFill>
                  <a:srgbClr val="0070C0"/>
                </a:solidFill>
              </a:rPr>
              <a:t> eCRF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Interfaces for data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data provision for analysis, including execution (optional) of analysis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data deposition to </a:t>
            </a:r>
            <a:r>
              <a:rPr lang="en-US" dirty="0" err="1">
                <a:solidFill>
                  <a:srgbClr val="0070C0"/>
                </a:solidFill>
              </a:rPr>
              <a:t>longterm</a:t>
            </a:r>
            <a:r>
              <a:rPr lang="en-US" dirty="0">
                <a:solidFill>
                  <a:srgbClr val="0070C0"/>
                </a:solidFill>
              </a:rPr>
              <a:t> archiving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Provision/Maintenance  of platform in 3 releases throughout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Interactions </a:t>
            </a:r>
            <a:r>
              <a:rPr lang="de-DE" b="1" dirty="0" err="1">
                <a:solidFill>
                  <a:srgbClr val="0070C0"/>
                </a:solidFill>
              </a:rPr>
              <a:t>with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other</a:t>
            </a:r>
            <a:r>
              <a:rPr lang="de-DE" b="1" dirty="0">
                <a:solidFill>
                  <a:srgbClr val="0070C0"/>
                </a:solidFill>
              </a:rPr>
              <a:t> WPs: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WP 2: </a:t>
            </a:r>
            <a:r>
              <a:rPr lang="de-DE" dirty="0" err="1">
                <a:solidFill>
                  <a:srgbClr val="0070C0"/>
                </a:solidFill>
              </a:rPr>
              <a:t>import</a:t>
            </a:r>
            <a:r>
              <a:rPr lang="de-DE" dirty="0">
                <a:solidFill>
                  <a:srgbClr val="0070C0"/>
                </a:solidFill>
              </a:rPr>
              <a:t> interface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Movisens </a:t>
            </a:r>
            <a:r>
              <a:rPr lang="de-DE" dirty="0" err="1">
                <a:solidFill>
                  <a:srgbClr val="0070C0"/>
                </a:solidFill>
              </a:rPr>
              <a:t>platform</a:t>
            </a:r>
            <a:endParaRPr lang="de-DE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WP 4: </a:t>
            </a:r>
            <a:r>
              <a:rPr lang="de-DE" dirty="0" err="1">
                <a:solidFill>
                  <a:srgbClr val="0070C0"/>
                </a:solidFill>
              </a:rPr>
              <a:t>export</a:t>
            </a:r>
            <a:r>
              <a:rPr lang="de-DE" dirty="0">
                <a:solidFill>
                  <a:srgbClr val="0070C0"/>
                </a:solidFill>
              </a:rPr>
              <a:t> interface for </a:t>
            </a:r>
            <a:r>
              <a:rPr lang="de-DE" dirty="0" err="1">
                <a:solidFill>
                  <a:srgbClr val="0070C0"/>
                </a:solidFill>
              </a:rPr>
              <a:t>data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analysis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access</a:t>
            </a:r>
            <a:endParaRPr lang="de-DE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WP 6: </a:t>
            </a:r>
            <a:r>
              <a:rPr lang="de-DE" dirty="0" err="1">
                <a:solidFill>
                  <a:srgbClr val="0070C0"/>
                </a:solidFill>
              </a:rPr>
              <a:t>implementation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privacy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requirements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platform</a:t>
            </a:r>
            <a:endParaRPr lang="de-DE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WP 7: </a:t>
            </a:r>
            <a:r>
              <a:rPr lang="de-DE" dirty="0" err="1">
                <a:solidFill>
                  <a:srgbClr val="0070C0"/>
                </a:solidFill>
              </a:rPr>
              <a:t>import</a:t>
            </a:r>
            <a:r>
              <a:rPr lang="de-DE" dirty="0">
                <a:solidFill>
                  <a:srgbClr val="0070C0"/>
                </a:solidFill>
              </a:rPr>
              <a:t> interface for </a:t>
            </a:r>
            <a:r>
              <a:rPr lang="de-DE" dirty="0" err="1">
                <a:solidFill>
                  <a:srgbClr val="0070C0"/>
                </a:solidFill>
              </a:rPr>
              <a:t>Maganamed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eCRF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semantic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mapping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ESM </a:t>
            </a:r>
            <a:r>
              <a:rPr lang="de-DE" dirty="0" err="1">
                <a:solidFill>
                  <a:srgbClr val="0070C0"/>
                </a:solidFill>
              </a:rPr>
              <a:t>forms</a:t>
            </a:r>
            <a:r>
              <a:rPr lang="de-DE" dirty="0">
                <a:solidFill>
                  <a:srgbClr val="0070C0"/>
                </a:solidFill>
              </a:rPr>
              <a:t>/</a:t>
            </a:r>
            <a:r>
              <a:rPr lang="de-DE" dirty="0" err="1">
                <a:solidFill>
                  <a:srgbClr val="0070C0"/>
                </a:solidFill>
              </a:rPr>
              <a:t>eCRF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questionnaires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10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3.3: Implementation &amp; Operation </a:t>
            </a:r>
            <a:r>
              <a:rPr lang="de-DE" sz="3200" b="1" dirty="0" err="1">
                <a:solidFill>
                  <a:srgbClr val="0070C0"/>
                </a:solidFill>
              </a:rPr>
              <a:t>of</a:t>
            </a:r>
            <a:r>
              <a:rPr lang="de-DE" sz="3200" b="1" dirty="0">
                <a:solidFill>
                  <a:srgbClr val="0070C0"/>
                </a:solidFill>
              </a:rPr>
              <a:t> Central IT (2)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234773"/>
            <a:ext cx="11027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70C0"/>
                </a:solidFill>
              </a:rPr>
              <a:t>Current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status</a:t>
            </a:r>
            <a:r>
              <a:rPr lang="de-DE" sz="2000" b="1" dirty="0">
                <a:solidFill>
                  <a:srgbClr val="0070C0"/>
                </a:solidFill>
              </a:rPr>
              <a:t> &amp; </a:t>
            </a:r>
            <a:r>
              <a:rPr lang="de-DE" sz="2000" b="1" dirty="0" err="1">
                <a:solidFill>
                  <a:srgbClr val="0070C0"/>
                </a:solidFill>
              </a:rPr>
              <a:t>ongoing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work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setup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configuration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components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central</a:t>
            </a:r>
            <a:r>
              <a:rPr lang="de-DE" sz="2000" dirty="0">
                <a:solidFill>
                  <a:srgbClr val="0070C0"/>
                </a:solidFill>
              </a:rPr>
              <a:t> IT </a:t>
            </a:r>
            <a:r>
              <a:rPr lang="de-DE" sz="2000" dirty="0" err="1">
                <a:solidFill>
                  <a:srgbClr val="0070C0"/>
                </a:solidFill>
              </a:rPr>
              <a:t>infrastructure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ID-Management (</a:t>
            </a:r>
            <a:r>
              <a:rPr lang="de-DE" sz="2000" dirty="0" err="1">
                <a:solidFill>
                  <a:srgbClr val="0070C0"/>
                </a:solidFill>
              </a:rPr>
              <a:t>based</a:t>
            </a:r>
            <a:r>
              <a:rPr lang="de-DE" sz="2000" dirty="0">
                <a:solidFill>
                  <a:srgbClr val="0070C0"/>
                </a:solidFill>
              </a:rPr>
              <a:t> on open source </a:t>
            </a:r>
            <a:r>
              <a:rPr lang="de-DE" sz="2000" dirty="0" err="1">
                <a:solidFill>
                  <a:srgbClr val="0070C0"/>
                </a:solidFill>
              </a:rPr>
              <a:t>gPAS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platform</a:t>
            </a:r>
            <a:r>
              <a:rPr lang="de-DE" sz="2000" dirty="0">
                <a:solidFill>
                  <a:srgbClr val="0070C0"/>
                </a:solidFill>
              </a:rPr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REDCap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instances</a:t>
            </a:r>
            <a:r>
              <a:rPr lang="de-DE" sz="2000" dirty="0">
                <a:solidFill>
                  <a:srgbClr val="0070C0"/>
                </a:solidFill>
              </a:rPr>
              <a:t> at UKER for </a:t>
            </a:r>
            <a:r>
              <a:rPr lang="de-DE" sz="2000" dirty="0" err="1">
                <a:solidFill>
                  <a:srgbClr val="0070C0"/>
                </a:solidFill>
              </a:rPr>
              <a:t>randomization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Shared</a:t>
            </a:r>
            <a:r>
              <a:rPr lang="de-DE" sz="2000" dirty="0">
                <a:solidFill>
                  <a:srgbClr val="0070C0"/>
                </a:solidFill>
              </a:rPr>
              <a:t> network </a:t>
            </a:r>
            <a:r>
              <a:rPr lang="de-DE" sz="2000" dirty="0" err="1">
                <a:solidFill>
                  <a:srgbClr val="0070C0"/>
                </a:solidFill>
              </a:rPr>
              <a:t>drive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for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provision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implementation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interfaces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between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components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automated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extraction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movisensXS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anomymization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geolocation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automated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upload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shared</a:t>
            </a:r>
            <a:r>
              <a:rPr lang="de-DE" sz="2000" dirty="0">
                <a:solidFill>
                  <a:srgbClr val="0070C0"/>
                </a:solidFill>
              </a:rPr>
              <a:t> network </a:t>
            </a:r>
            <a:r>
              <a:rPr lang="de-DE" sz="2000" dirty="0" err="1">
                <a:solidFill>
                  <a:srgbClr val="0070C0"/>
                </a:solidFill>
              </a:rPr>
              <a:t>drive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extraction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Maganamed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eCRF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: </a:t>
            </a:r>
            <a:r>
              <a:rPr lang="de-DE" sz="2000" dirty="0" err="1">
                <a:solidFill>
                  <a:srgbClr val="0070C0"/>
                </a:solidFill>
              </a:rPr>
              <a:t>parsing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codebook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completed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next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steps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parsing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eCRF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content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interface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MoMent</a:t>
            </a:r>
            <a:r>
              <a:rPr lang="de-DE" sz="2000" dirty="0">
                <a:solidFill>
                  <a:srgbClr val="0070C0"/>
                </a:solidFill>
              </a:rPr>
              <a:t> App backend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implementation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„</a:t>
            </a:r>
            <a:r>
              <a:rPr lang="de-DE" sz="2000" dirty="0" err="1">
                <a:solidFill>
                  <a:srgbClr val="0070C0"/>
                </a:solidFill>
              </a:rPr>
              <a:t>dummy</a:t>
            </a:r>
            <a:r>
              <a:rPr lang="de-DE" sz="2000" dirty="0">
                <a:solidFill>
                  <a:srgbClr val="0070C0"/>
                </a:solidFill>
              </a:rPr>
              <a:t>“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Deliverables &amp; Milestones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30F398-7721-7445-F465-9D584A18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54296"/>
              </p:ext>
            </p:extLst>
          </p:nvPr>
        </p:nvGraphicFramePr>
        <p:xfrm>
          <a:off x="459678" y="1930508"/>
          <a:ext cx="112491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78">
                  <a:extLst>
                    <a:ext uri="{9D8B030D-6E8A-4147-A177-3AD203B41FA5}">
                      <a16:colId xmlns:a16="http://schemas.microsoft.com/office/drawing/2014/main" val="3713306067"/>
                    </a:ext>
                  </a:extLst>
                </a:gridCol>
                <a:gridCol w="5832088">
                  <a:extLst>
                    <a:ext uri="{9D8B030D-6E8A-4147-A177-3AD203B41FA5}">
                      <a16:colId xmlns:a16="http://schemas.microsoft.com/office/drawing/2014/main" val="3496054278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78626297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55605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bg1"/>
                          </a:solidFill>
                        </a:rPr>
                        <a:t>Milestone /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Original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de-D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3.1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Data Management Plan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10/2021</a:t>
                      </a:r>
                      <a:endParaRPr lang="en-B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✅ 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37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de-D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3.2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Implementation Guide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04/2022</a:t>
                      </a:r>
                      <a:endParaRPr lang="en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/>
                        <a:t>✅ </a:t>
                      </a:r>
                      <a:endParaRPr lang="en-BE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3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D3.3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Implementation Report</a:t>
                      </a:r>
                      <a:endParaRPr lang="en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03/2024</a:t>
                      </a:r>
                      <a:endParaRPr lang="en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ongoing</a:t>
                      </a:r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2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MS9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First </a:t>
                      </a:r>
                      <a:r>
                        <a:rPr lang="de-DE" dirty="0" err="1"/>
                        <a:t>central</a:t>
                      </a:r>
                      <a:r>
                        <a:rPr lang="de-DE" dirty="0"/>
                        <a:t> IT </a:t>
                      </a:r>
                      <a:r>
                        <a:rPr lang="de-DE" dirty="0" err="1"/>
                        <a:t>platform</a:t>
                      </a:r>
                      <a:r>
                        <a:rPr lang="de-DE" dirty="0"/>
                        <a:t> release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10/2022</a:t>
                      </a:r>
                      <a:endParaRPr lang="en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✅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6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Second </a:t>
                      </a:r>
                      <a:r>
                        <a:rPr lang="de-DE" dirty="0" err="1"/>
                        <a:t>central</a:t>
                      </a:r>
                      <a:r>
                        <a:rPr lang="de-DE" dirty="0"/>
                        <a:t> IT </a:t>
                      </a:r>
                      <a:r>
                        <a:rPr lang="de-DE" dirty="0" err="1"/>
                        <a:t>platform</a:t>
                      </a:r>
                      <a:r>
                        <a:rPr lang="de-DE" dirty="0"/>
                        <a:t> release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09/2023</a:t>
                      </a:r>
                      <a:endParaRPr lang="en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ongoing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6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MS25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Third </a:t>
                      </a:r>
                      <a:r>
                        <a:rPr lang="de-DE" dirty="0" err="1"/>
                        <a:t>central</a:t>
                      </a:r>
                      <a:r>
                        <a:rPr lang="de-DE" dirty="0"/>
                        <a:t> IT </a:t>
                      </a:r>
                      <a:r>
                        <a:rPr lang="de-DE" dirty="0" err="1"/>
                        <a:t>platform</a:t>
                      </a:r>
                      <a:r>
                        <a:rPr lang="de-DE" dirty="0"/>
                        <a:t> release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09/2024</a:t>
                      </a:r>
                      <a:endParaRPr lang="en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ongoing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9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8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Challenges, delays, and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981290"/>
            <a:ext cx="11087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70C0"/>
                </a:solidFill>
              </a:rPr>
              <a:t>changes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to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the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data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capture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infrastructure</a:t>
            </a:r>
            <a:r>
              <a:rPr lang="de-DE" sz="2400" b="1" dirty="0">
                <a:solidFill>
                  <a:srgbClr val="0070C0"/>
                </a:solidFill>
              </a:rPr>
              <a:t> due </a:t>
            </a:r>
            <a:r>
              <a:rPr lang="de-DE" sz="2400" b="1" dirty="0" err="1">
                <a:solidFill>
                  <a:srgbClr val="0070C0"/>
                </a:solidFill>
              </a:rPr>
              <a:t>to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br>
              <a:rPr lang="de-DE" sz="2400" b="1" dirty="0">
                <a:solidFill>
                  <a:srgbClr val="0070C0"/>
                </a:solidFill>
              </a:rPr>
            </a:br>
            <a:r>
              <a:rPr lang="de-DE" sz="2400" b="1" dirty="0" err="1">
                <a:solidFill>
                  <a:srgbClr val="0070C0"/>
                </a:solidFill>
              </a:rPr>
              <a:t>limitations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of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the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eCRF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provider</a:t>
            </a:r>
            <a:endParaRPr lang="de-DE" sz="24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provision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randomization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through</a:t>
            </a:r>
            <a:r>
              <a:rPr lang="de-DE" sz="2400" dirty="0">
                <a:solidFill>
                  <a:srgbClr val="0070C0"/>
                </a:solidFill>
              </a:rPr>
              <a:t> a separate </a:t>
            </a:r>
            <a:r>
              <a:rPr lang="de-DE" sz="2400" dirty="0" err="1">
                <a:solidFill>
                  <a:srgbClr val="0070C0"/>
                </a:solidFill>
              </a:rPr>
              <a:t>platform</a:t>
            </a:r>
            <a:endParaRPr lang="de-DE" sz="24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replacement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integrated</a:t>
            </a:r>
            <a:r>
              <a:rPr lang="de-DE" sz="2400" dirty="0">
                <a:solidFill>
                  <a:srgbClr val="0070C0"/>
                </a:solidFill>
              </a:rPr>
              <a:t> ID </a:t>
            </a:r>
            <a:r>
              <a:rPr lang="de-DE" sz="2400" dirty="0" err="1">
                <a:solidFill>
                  <a:srgbClr val="0070C0"/>
                </a:solidFill>
              </a:rPr>
              <a:t>management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solution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with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local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enrollment</a:t>
            </a:r>
            <a:r>
              <a:rPr lang="de-DE" sz="2400" dirty="0">
                <a:solidFill>
                  <a:srgbClr val="0070C0"/>
                </a:solidFill>
              </a:rPr>
              <a:t> logs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capture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organizational </a:t>
            </a:r>
            <a:r>
              <a:rPr lang="de-DE" sz="2400" dirty="0" err="1">
                <a:solidFill>
                  <a:srgbClr val="0070C0"/>
                </a:solidFill>
              </a:rPr>
              <a:t>data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items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through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movisensXS</a:t>
            </a:r>
            <a:endParaRPr lang="en-B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Dissemination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981290"/>
            <a:ext cx="1056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Dissemination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FHIR </a:t>
            </a:r>
            <a:r>
              <a:rPr lang="de-DE" sz="2400" dirty="0" err="1">
                <a:solidFill>
                  <a:srgbClr val="0070C0"/>
                </a:solidFill>
              </a:rPr>
              <a:t>profiles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created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for</a:t>
            </a:r>
            <a:r>
              <a:rPr lang="de-DE" sz="2400" dirty="0">
                <a:solidFill>
                  <a:srgbClr val="0070C0"/>
                </a:solidFill>
              </a:rPr>
              <a:t> IMMERSE </a:t>
            </a:r>
            <a:r>
              <a:rPr lang="de-DE" sz="2400" dirty="0" err="1">
                <a:solidFill>
                  <a:srgbClr val="0070C0"/>
                </a:solidFill>
              </a:rPr>
              <a:t>through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Simplifier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platform</a:t>
            </a:r>
            <a:endParaRPr lang="de-DE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planned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submission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FHIR </a:t>
            </a:r>
            <a:r>
              <a:rPr lang="de-DE" sz="2400" dirty="0" err="1">
                <a:solidFill>
                  <a:srgbClr val="0070C0"/>
                </a:solidFill>
              </a:rPr>
              <a:t>profiles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to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core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dataset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community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process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of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the</a:t>
            </a:r>
            <a:r>
              <a:rPr lang="de-DE" sz="2400" dirty="0">
                <a:solidFill>
                  <a:srgbClr val="0070C0"/>
                </a:solidFill>
              </a:rPr>
              <a:t> German Medical </a:t>
            </a:r>
            <a:r>
              <a:rPr lang="de-DE" sz="2400" dirty="0" err="1">
                <a:solidFill>
                  <a:srgbClr val="0070C0"/>
                </a:solidFill>
              </a:rPr>
              <a:t>Informatics</a:t>
            </a:r>
            <a:r>
              <a:rPr lang="de-DE" sz="2400" dirty="0">
                <a:solidFill>
                  <a:srgbClr val="0070C0"/>
                </a:solidFill>
              </a:rPr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41967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569307"/>
            <a:ext cx="10560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T3.1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70C0"/>
                </a:solidFill>
              </a:rPr>
              <a:t>second</a:t>
            </a:r>
            <a:r>
              <a:rPr lang="de-DE" sz="3200" dirty="0">
                <a:solidFill>
                  <a:srgbClr val="0070C0"/>
                </a:solidFill>
              </a:rPr>
              <a:t> release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DMP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T3.2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70C0"/>
                </a:solidFill>
              </a:rPr>
              <a:t>Semantic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annotation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phase</a:t>
            </a:r>
            <a:r>
              <a:rPr lang="de-DE" sz="3200" dirty="0">
                <a:solidFill>
                  <a:srgbClr val="0070C0"/>
                </a:solidFill>
              </a:rPr>
              <a:t> II </a:t>
            </a:r>
            <a:r>
              <a:rPr lang="de-DE" sz="3200" dirty="0" err="1">
                <a:solidFill>
                  <a:srgbClr val="0070C0"/>
                </a:solidFill>
              </a:rPr>
              <a:t>trial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data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elements</a:t>
            </a:r>
            <a:endParaRPr lang="de-DE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T3.3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70C0"/>
                </a:solidFill>
              </a:rPr>
              <a:t>Implementation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„</a:t>
            </a:r>
            <a:r>
              <a:rPr lang="de-DE" sz="3200" dirty="0" err="1">
                <a:solidFill>
                  <a:srgbClr val="0070C0"/>
                </a:solidFill>
              </a:rPr>
              <a:t>dummy</a:t>
            </a:r>
            <a:r>
              <a:rPr lang="de-DE" sz="3200" dirty="0">
                <a:solidFill>
                  <a:srgbClr val="0070C0"/>
                </a:solidFill>
              </a:rPr>
              <a:t>“ </a:t>
            </a:r>
            <a:r>
              <a:rPr lang="de-DE" sz="3200" dirty="0" err="1">
                <a:solidFill>
                  <a:srgbClr val="0070C0"/>
                </a:solidFill>
              </a:rPr>
              <a:t>datasets</a:t>
            </a:r>
            <a:endParaRPr lang="de-DE" sz="32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70C0"/>
                </a:solidFill>
              </a:rPr>
              <a:t>Transformation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phase</a:t>
            </a:r>
            <a:r>
              <a:rPr lang="de-DE" sz="3200" dirty="0">
                <a:solidFill>
                  <a:srgbClr val="0070C0"/>
                </a:solidFill>
              </a:rPr>
              <a:t> I &amp; II </a:t>
            </a:r>
            <a:r>
              <a:rPr lang="de-DE" sz="3200" dirty="0" err="1">
                <a:solidFill>
                  <a:srgbClr val="0070C0"/>
                </a:solidFill>
              </a:rPr>
              <a:t>data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elements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to</a:t>
            </a:r>
            <a:r>
              <a:rPr lang="de-DE" sz="3200" dirty="0">
                <a:solidFill>
                  <a:srgbClr val="0070C0"/>
                </a:solidFill>
              </a:rPr>
              <a:t> FHIR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70C0"/>
                </a:solidFill>
              </a:rPr>
              <a:t>implementation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metadata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annotation</a:t>
            </a:r>
            <a:r>
              <a:rPr lang="de-DE" sz="3200" dirty="0">
                <a:solidFill>
                  <a:srgbClr val="0070C0"/>
                </a:solidFill>
              </a:rPr>
              <a:t> &amp; </a:t>
            </a:r>
            <a:r>
              <a:rPr lang="de-DE" sz="3200" dirty="0" err="1">
                <a:solidFill>
                  <a:srgbClr val="0070C0"/>
                </a:solidFill>
              </a:rPr>
              <a:t>archiving</a:t>
            </a:r>
            <a:endParaRPr lang="en-B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8EE86-21A6-4949-843D-D7B55501F660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 dirty="0">
                <a:solidFill>
                  <a:srgbClr val="0070C0"/>
                </a:solidFill>
              </a:rPr>
              <a:t> - Staff</a:t>
            </a:r>
          </a:p>
        </p:txBody>
      </p:sp>
      <p:pic>
        <p:nvPicPr>
          <p:cNvPr id="1026" name="Picture 2" descr="https://www.umm.uni-heidelberg.de/fileadmin/medma/_processed_/1/6/csm_img-geunhyun-kim-208x208_59fcacb1b9.jpg">
            <a:extLst>
              <a:ext uri="{FF2B5EF4-FFF2-40B4-BE49-F238E27FC236}">
                <a16:creationId xmlns:a16="http://schemas.microsoft.com/office/drawing/2014/main" id="{81701F0C-1C72-4402-80C0-8569377AC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15627"/>
          <a:stretch/>
        </p:blipFill>
        <p:spPr bwMode="auto">
          <a:xfrm>
            <a:off x="4371851" y="2232023"/>
            <a:ext cx="1538665" cy="19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25025C-5872-44CE-AF0F-DCD0D823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12" y="2232023"/>
            <a:ext cx="1538664" cy="1999615"/>
          </a:xfrm>
          <a:prstGeom prst="rect">
            <a:avLst/>
          </a:prstGeom>
        </p:spPr>
      </p:pic>
      <p:pic>
        <p:nvPicPr>
          <p:cNvPr id="1028" name="Picture 4" descr="https://www.rephrain.ac.uk/files/2020/10/Taria-Elahi-e1602236062865.png">
            <a:extLst>
              <a:ext uri="{FF2B5EF4-FFF2-40B4-BE49-F238E27FC236}">
                <a16:creationId xmlns:a16="http://schemas.microsoft.com/office/drawing/2014/main" id="{89F31905-B434-4B71-A288-646B72923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8802"/>
          <a:stretch/>
        </p:blipFill>
        <p:spPr bwMode="auto">
          <a:xfrm>
            <a:off x="8018716" y="2232023"/>
            <a:ext cx="1539031" cy="19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70D096C-68F6-418B-9871-ADA084D26C45}"/>
              </a:ext>
            </a:extLst>
          </p:cNvPr>
          <p:cNvSpPr txBox="1"/>
          <p:nvPr/>
        </p:nvSpPr>
        <p:spPr>
          <a:xfrm>
            <a:off x="2220825" y="2232023"/>
            <a:ext cx="182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Thomas </a:t>
            </a:r>
            <a:br>
              <a:rPr lang="de-DE" sz="1600" b="1" dirty="0"/>
            </a:br>
            <a:r>
              <a:rPr lang="de-DE" sz="1600" b="1" dirty="0"/>
              <a:t>Ganslandt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 err="1"/>
              <a:t>Physician</a:t>
            </a:r>
            <a:r>
              <a:rPr lang="de-DE" sz="1600" dirty="0"/>
              <a:t> (MD)</a:t>
            </a:r>
            <a:br>
              <a:rPr lang="de-DE" sz="1600" dirty="0"/>
            </a:br>
            <a:r>
              <a:rPr lang="de-DE" sz="1600" dirty="0"/>
              <a:t>Medical Informatics</a:t>
            </a:r>
          </a:p>
          <a:p>
            <a:endParaRPr lang="de-DE" sz="1600" dirty="0"/>
          </a:p>
          <a:p>
            <a:r>
              <a:rPr lang="de-DE" sz="1600" dirty="0"/>
              <a:t>PI UHEI/UKER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7906CE-D111-4832-9164-00916B20C8E6}"/>
              </a:ext>
            </a:extLst>
          </p:cNvPr>
          <p:cNvSpPr txBox="1"/>
          <p:nvPr/>
        </p:nvSpPr>
        <p:spPr>
          <a:xfrm>
            <a:off x="5910516" y="2232023"/>
            <a:ext cx="16514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Geun-Hyun </a:t>
            </a:r>
            <a:br>
              <a:rPr lang="de-DE" sz="1600" b="1" dirty="0"/>
            </a:br>
            <a:r>
              <a:rPr lang="de-DE" sz="1600" b="1" dirty="0"/>
              <a:t>Kim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Physics (B.A.)</a:t>
            </a:r>
          </a:p>
          <a:p>
            <a:r>
              <a:rPr lang="de-DE" sz="1600" dirty="0" err="1"/>
              <a:t>Psychology</a:t>
            </a:r>
            <a:r>
              <a:rPr lang="de-DE" sz="1600" dirty="0"/>
              <a:t> (Dipl.)</a:t>
            </a:r>
          </a:p>
          <a:p>
            <a:endParaRPr lang="de-DE" sz="1600" dirty="0"/>
          </a:p>
          <a:p>
            <a:r>
              <a:rPr lang="de-DE" sz="1600" dirty="0"/>
              <a:t>Data Science &amp;</a:t>
            </a:r>
            <a:br>
              <a:rPr lang="de-DE" sz="1600" dirty="0"/>
            </a:br>
            <a:r>
              <a:rPr lang="de-DE" sz="1600" dirty="0"/>
              <a:t>Usability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C4C292-202D-4A59-A527-6D11C2A1B950}"/>
              </a:ext>
            </a:extLst>
          </p:cNvPr>
          <p:cNvSpPr txBox="1"/>
          <p:nvPr/>
        </p:nvSpPr>
        <p:spPr>
          <a:xfrm>
            <a:off x="9669716" y="2232023"/>
            <a:ext cx="2278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Tariq </a:t>
            </a:r>
            <a:br>
              <a:rPr lang="de-DE" sz="1600" b="1" dirty="0"/>
            </a:br>
            <a:r>
              <a:rPr lang="de-DE" sz="1600" b="1" dirty="0" err="1"/>
              <a:t>Elahi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Computer Scientist (PhD)</a:t>
            </a:r>
          </a:p>
          <a:p>
            <a:endParaRPr lang="de-DE" sz="1600" dirty="0"/>
          </a:p>
          <a:p>
            <a:r>
              <a:rPr lang="de-DE" sz="1600" dirty="0"/>
              <a:t>Privacy &amp; IT Security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CF7F1BB7-2499-414B-916C-774FD4B6F9AB}"/>
              </a:ext>
            </a:extLst>
          </p:cNvPr>
          <p:cNvSpPr/>
          <p:nvPr/>
        </p:nvSpPr>
        <p:spPr>
          <a:xfrm rot="16200000">
            <a:off x="3937256" y="1145796"/>
            <a:ext cx="266700" cy="68447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AB2212-0DEC-4DB2-AE35-832F8361E0A1}"/>
              </a:ext>
            </a:extLst>
          </p:cNvPr>
          <p:cNvSpPr txBox="1"/>
          <p:nvPr/>
        </p:nvSpPr>
        <p:spPr>
          <a:xfrm>
            <a:off x="3074231" y="4934961"/>
            <a:ext cx="1952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30 PM UHEI =&gt; UKER</a:t>
            </a:r>
            <a:endParaRPr lang="de-DE" sz="1600" dirty="0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4779149E-6639-431A-94E2-85E75D673296}"/>
              </a:ext>
            </a:extLst>
          </p:cNvPr>
          <p:cNvSpPr/>
          <p:nvPr/>
        </p:nvSpPr>
        <p:spPr>
          <a:xfrm rot="16200000">
            <a:off x="9849960" y="2603596"/>
            <a:ext cx="266700" cy="39291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7A43D9D-8AE9-4C0A-974A-1B275544AA67}"/>
              </a:ext>
            </a:extLst>
          </p:cNvPr>
          <p:cNvSpPr txBox="1"/>
          <p:nvPr/>
        </p:nvSpPr>
        <p:spPr>
          <a:xfrm>
            <a:off x="9315499" y="493496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2.4PM UEDIN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3970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3</a:t>
            </a:r>
            <a:r>
              <a:rPr lang="en-BE" sz="3200" b="1" dirty="0">
                <a:solidFill>
                  <a:srgbClr val="0070C0"/>
                </a:solidFill>
              </a:rPr>
              <a:t> - Objectives</a:t>
            </a:r>
          </a:p>
        </p:txBody>
      </p: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070B6318-89DA-4FC5-0BD2-0AF4EFA4BDC9}"/>
              </a:ext>
            </a:extLst>
          </p:cNvPr>
          <p:cNvGrpSpPr/>
          <p:nvPr/>
        </p:nvGrpSpPr>
        <p:grpSpPr>
          <a:xfrm>
            <a:off x="2753729" y="1609980"/>
            <a:ext cx="6692640" cy="3710692"/>
            <a:chOff x="170831" y="177908"/>
            <a:chExt cx="11858436" cy="6574836"/>
          </a:xfrm>
        </p:grpSpPr>
        <p:sp>
          <p:nvSpPr>
            <p:cNvPr id="139" name="Rechteck: abgerundete Ecken 138">
              <a:extLst>
                <a:ext uri="{FF2B5EF4-FFF2-40B4-BE49-F238E27FC236}">
                  <a16:creationId xmlns:a16="http://schemas.microsoft.com/office/drawing/2014/main" id="{D0762D77-131D-9EC1-CB13-641D3D113614}"/>
                </a:ext>
              </a:extLst>
            </p:cNvPr>
            <p:cNvSpPr/>
            <p:nvPr/>
          </p:nvSpPr>
          <p:spPr>
            <a:xfrm>
              <a:off x="2966950" y="4433171"/>
              <a:ext cx="4293793" cy="2319573"/>
            </a:xfrm>
            <a:prstGeom prst="roundRect">
              <a:avLst>
                <a:gd name="adj" fmla="val 5946"/>
              </a:avLst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/>
              </a:solidFill>
              <a:prstDash val="sysDot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 Data </a:t>
              </a:r>
              <a:b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Management</a:t>
              </a:r>
            </a:p>
          </p:txBody>
        </p:sp>
        <p:sp>
          <p:nvSpPr>
            <p:cNvPr id="140" name="Rechteck: abgerundete Ecken 139">
              <a:extLst>
                <a:ext uri="{FF2B5EF4-FFF2-40B4-BE49-F238E27FC236}">
                  <a16:creationId xmlns:a16="http://schemas.microsoft.com/office/drawing/2014/main" id="{4F73553B-D563-67CC-69AC-7FC3534C1AA0}"/>
                </a:ext>
              </a:extLst>
            </p:cNvPr>
            <p:cNvSpPr/>
            <p:nvPr/>
          </p:nvSpPr>
          <p:spPr>
            <a:xfrm>
              <a:off x="7826545" y="2196876"/>
              <a:ext cx="1881589" cy="3583860"/>
            </a:xfrm>
            <a:prstGeom prst="roundRect">
              <a:avLst>
                <a:gd name="adj" fmla="val 5946"/>
              </a:avLst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/>
              </a:solidFill>
              <a:prstDash val="sysDot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Trial Data Capture</a:t>
              </a:r>
            </a:p>
          </p:txBody>
        </p:sp>
        <p:sp>
          <p:nvSpPr>
            <p:cNvPr id="141" name="Rechteck: abgerundete Ecken 140">
              <a:extLst>
                <a:ext uri="{FF2B5EF4-FFF2-40B4-BE49-F238E27FC236}">
                  <a16:creationId xmlns:a16="http://schemas.microsoft.com/office/drawing/2014/main" id="{0679BCD6-73F2-1B8F-F346-39C9530E32FB}"/>
                </a:ext>
              </a:extLst>
            </p:cNvPr>
            <p:cNvSpPr/>
            <p:nvPr/>
          </p:nvSpPr>
          <p:spPr>
            <a:xfrm>
              <a:off x="2918484" y="177908"/>
              <a:ext cx="6822640" cy="1702525"/>
            </a:xfrm>
            <a:prstGeom prst="roundRect">
              <a:avLst>
                <a:gd name="adj" fmla="val 5946"/>
              </a:avLst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rgbClr val="C0504D">
                  <a:lumMod val="60000"/>
                  <a:lumOff val="40000"/>
                </a:srgbClr>
              </a:solidFill>
              <a:prstDash val="sysDot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DMMH Intervention</a:t>
              </a:r>
            </a:p>
          </p:txBody>
        </p:sp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FEFA463D-1004-9713-C1DC-670791FD40F2}"/>
                </a:ext>
              </a:extLst>
            </p:cNvPr>
            <p:cNvGrpSpPr/>
            <p:nvPr/>
          </p:nvGrpSpPr>
          <p:grpSpPr>
            <a:xfrm>
              <a:off x="10839175" y="577247"/>
              <a:ext cx="1190092" cy="1234313"/>
              <a:chOff x="10364954" y="2619909"/>
              <a:chExt cx="1691266" cy="1754108"/>
            </a:xfrm>
          </p:grpSpPr>
          <p:sp>
            <p:nvSpPr>
              <p:cNvPr id="263" name="Oval 52">
                <a:extLst>
                  <a:ext uri="{FF2B5EF4-FFF2-40B4-BE49-F238E27FC236}">
                    <a16:creationId xmlns:a16="http://schemas.microsoft.com/office/drawing/2014/main" id="{D3D682B7-9D4E-BD18-7571-13D9D1E66F80}"/>
                  </a:ext>
                </a:extLst>
              </p:cNvPr>
              <p:cNvSpPr/>
              <p:nvPr/>
            </p:nvSpPr>
            <p:spPr>
              <a:xfrm>
                <a:off x="10364954" y="2619909"/>
                <a:ext cx="1691266" cy="169126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2523B185-F0CC-35FC-2B4E-D897006ABE89}"/>
                  </a:ext>
                </a:extLst>
              </p:cNvPr>
              <p:cNvSpPr txBox="1"/>
              <p:nvPr/>
            </p:nvSpPr>
            <p:spPr>
              <a:xfrm>
                <a:off x="10695541" y="3676525"/>
                <a:ext cx="1030091" cy="69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Service</a:t>
                </a:r>
                <a:b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de-DE" sz="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users</a:t>
                </a: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5" name="Grafik 264" descr="Mann und Frau">
                <a:extLst>
                  <a:ext uri="{FF2B5EF4-FFF2-40B4-BE49-F238E27FC236}">
                    <a16:creationId xmlns:a16="http://schemas.microsoft.com/office/drawing/2014/main" id="{E043F7F6-BBA7-6E6E-22B4-3E53BF89D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53388" y="286446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818897EA-8657-3143-A79E-0FAB4B691BBF}"/>
                </a:ext>
              </a:extLst>
            </p:cNvPr>
            <p:cNvGrpSpPr/>
            <p:nvPr/>
          </p:nvGrpSpPr>
          <p:grpSpPr>
            <a:xfrm>
              <a:off x="643649" y="577245"/>
              <a:ext cx="1190092" cy="1190093"/>
              <a:chOff x="396455" y="836393"/>
              <a:chExt cx="1691266" cy="1691266"/>
            </a:xfrm>
          </p:grpSpPr>
          <p:sp>
            <p:nvSpPr>
              <p:cNvPr id="260" name="Oval 49">
                <a:extLst>
                  <a:ext uri="{FF2B5EF4-FFF2-40B4-BE49-F238E27FC236}">
                    <a16:creationId xmlns:a16="http://schemas.microsoft.com/office/drawing/2014/main" id="{22B60DEC-0004-BEF4-3178-F6A00A08C587}"/>
                  </a:ext>
                </a:extLst>
              </p:cNvPr>
              <p:cNvSpPr/>
              <p:nvPr/>
            </p:nvSpPr>
            <p:spPr>
              <a:xfrm>
                <a:off x="396455" y="836393"/>
                <a:ext cx="1691266" cy="169126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1" name="Grafik 260" descr="Arzt">
                <a:extLst>
                  <a:ext uri="{FF2B5EF4-FFF2-40B4-BE49-F238E27FC236}">
                    <a16:creationId xmlns:a16="http://schemas.microsoft.com/office/drawing/2014/main" id="{13507081-6BB4-F686-E606-686FBBCE8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8071" y="96075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566257EC-3812-FE1C-E546-1645E140EC8B}"/>
                  </a:ext>
                </a:extLst>
              </p:cNvPr>
              <p:cNvSpPr txBox="1"/>
              <p:nvPr/>
            </p:nvSpPr>
            <p:spPr>
              <a:xfrm>
                <a:off x="605945" y="1776764"/>
                <a:ext cx="1272281" cy="69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Treating</a:t>
                </a: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b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de-DE" sz="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physicians</a:t>
                </a: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23CC28A8-3BF5-8565-84EE-DA078A810F3D}"/>
                </a:ext>
              </a:extLst>
            </p:cNvPr>
            <p:cNvGrpSpPr/>
            <p:nvPr/>
          </p:nvGrpSpPr>
          <p:grpSpPr>
            <a:xfrm>
              <a:off x="638986" y="4547532"/>
              <a:ext cx="1190092" cy="1190093"/>
              <a:chOff x="514967" y="4878314"/>
              <a:chExt cx="1691266" cy="1691266"/>
            </a:xfrm>
          </p:grpSpPr>
          <p:sp>
            <p:nvSpPr>
              <p:cNvPr id="257" name="Oval 50">
                <a:extLst>
                  <a:ext uri="{FF2B5EF4-FFF2-40B4-BE49-F238E27FC236}">
                    <a16:creationId xmlns:a16="http://schemas.microsoft.com/office/drawing/2014/main" id="{364723B6-88BE-7EEF-C2EF-9925815587EA}"/>
                  </a:ext>
                </a:extLst>
              </p:cNvPr>
              <p:cNvSpPr/>
              <p:nvPr/>
            </p:nvSpPr>
            <p:spPr>
              <a:xfrm>
                <a:off x="514967" y="4878314"/>
                <a:ext cx="1691266" cy="169126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8" name="Grafik 257" descr="Programmierer">
                <a:extLst>
                  <a:ext uri="{FF2B5EF4-FFF2-40B4-BE49-F238E27FC236}">
                    <a16:creationId xmlns:a16="http://schemas.microsoft.com/office/drawing/2014/main" id="{32C76C3F-20EA-70D2-7F2F-01DFCF127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98415" y="50812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59" name="Textfeld 258">
                <a:extLst>
                  <a:ext uri="{FF2B5EF4-FFF2-40B4-BE49-F238E27FC236}">
                    <a16:creationId xmlns:a16="http://schemas.microsoft.com/office/drawing/2014/main" id="{04ECD477-5E13-F941-FB90-C7D2D2602B7D}"/>
                  </a:ext>
                </a:extLst>
              </p:cNvPr>
              <p:cNvSpPr txBox="1"/>
              <p:nvPr/>
            </p:nvSpPr>
            <p:spPr>
              <a:xfrm>
                <a:off x="642782" y="5849813"/>
                <a:ext cx="1425662" cy="69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Researchers</a:t>
                </a:r>
                <a:b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de-DE" sz="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Blinded</a:t>
                </a: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p:grpSp>
        <p:grpSp>
          <p:nvGrpSpPr>
            <p:cNvPr id="207" name="Gruppieren 206">
              <a:extLst>
                <a:ext uri="{FF2B5EF4-FFF2-40B4-BE49-F238E27FC236}">
                  <a16:creationId xmlns:a16="http://schemas.microsoft.com/office/drawing/2014/main" id="{E9D544AE-E6A4-EDA6-792D-8DCDFB709F8C}"/>
                </a:ext>
              </a:extLst>
            </p:cNvPr>
            <p:cNvGrpSpPr/>
            <p:nvPr/>
          </p:nvGrpSpPr>
          <p:grpSpPr>
            <a:xfrm>
              <a:off x="170831" y="2575595"/>
              <a:ext cx="1190092" cy="1190093"/>
              <a:chOff x="628878" y="4681828"/>
              <a:chExt cx="1691266" cy="1691266"/>
            </a:xfrm>
          </p:grpSpPr>
          <p:sp>
            <p:nvSpPr>
              <p:cNvPr id="226" name="Oval 50">
                <a:extLst>
                  <a:ext uri="{FF2B5EF4-FFF2-40B4-BE49-F238E27FC236}">
                    <a16:creationId xmlns:a16="http://schemas.microsoft.com/office/drawing/2014/main" id="{8E20010A-9DBC-25B3-F5A9-008F31527807}"/>
                  </a:ext>
                </a:extLst>
              </p:cNvPr>
              <p:cNvSpPr/>
              <p:nvPr/>
            </p:nvSpPr>
            <p:spPr>
              <a:xfrm>
                <a:off x="628878" y="4681828"/>
                <a:ext cx="1691266" cy="169126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Grafik 226" descr="Programmierer">
                <a:extLst>
                  <a:ext uri="{FF2B5EF4-FFF2-40B4-BE49-F238E27FC236}">
                    <a16:creationId xmlns:a16="http://schemas.microsoft.com/office/drawing/2014/main" id="{8F436527-BF65-8389-99D0-A64E529D3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13906" y="4846795"/>
                <a:ext cx="914399" cy="914400"/>
              </a:xfrm>
              <a:prstGeom prst="rect">
                <a:avLst/>
              </a:prstGeom>
            </p:spPr>
          </p:pic>
          <p:sp>
            <p:nvSpPr>
              <p:cNvPr id="228" name="Textfeld 227">
                <a:extLst>
                  <a:ext uri="{FF2B5EF4-FFF2-40B4-BE49-F238E27FC236}">
                    <a16:creationId xmlns:a16="http://schemas.microsoft.com/office/drawing/2014/main" id="{AA257744-9273-A15D-0C7A-F02A75EDA433}"/>
                  </a:ext>
                </a:extLst>
              </p:cNvPr>
              <p:cNvSpPr txBox="1"/>
              <p:nvPr/>
            </p:nvSpPr>
            <p:spPr>
              <a:xfrm>
                <a:off x="721113" y="5624128"/>
                <a:ext cx="1425662" cy="69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Researchers</a:t>
                </a:r>
                <a:b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de-DE" sz="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unblinded</a:t>
                </a:r>
                <a:r>
                  <a:rPr kumimoji="0" lang="de-DE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p:grpSp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6FC26E43-594B-B5CC-2B73-859E448F563C}"/>
              </a:ext>
            </a:extLst>
          </p:cNvPr>
          <p:cNvGrpSpPr/>
          <p:nvPr/>
        </p:nvGrpSpPr>
        <p:grpSpPr>
          <a:xfrm>
            <a:off x="300284" y="1609980"/>
            <a:ext cx="2210160" cy="3739228"/>
            <a:chOff x="300284" y="1609980"/>
            <a:chExt cx="2210160" cy="3739228"/>
          </a:xfrm>
        </p:grpSpPr>
        <p:sp>
          <p:nvSpPr>
            <p:cNvPr id="269" name="Geschweifte Klammer links 268">
              <a:extLst>
                <a:ext uri="{FF2B5EF4-FFF2-40B4-BE49-F238E27FC236}">
                  <a16:creationId xmlns:a16="http://schemas.microsoft.com/office/drawing/2014/main" id="{68BCE9F5-C1A6-94D0-530A-1EEF04ED103B}"/>
                </a:ext>
              </a:extLst>
            </p:cNvPr>
            <p:cNvSpPr/>
            <p:nvPr/>
          </p:nvSpPr>
          <p:spPr>
            <a:xfrm>
              <a:off x="2264447" y="1609980"/>
              <a:ext cx="245997" cy="3739228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: abgerundete Ecken 271">
              <a:extLst>
                <a:ext uri="{FF2B5EF4-FFF2-40B4-BE49-F238E27FC236}">
                  <a16:creationId xmlns:a16="http://schemas.microsoft.com/office/drawing/2014/main" id="{D34A0B17-F950-4F0B-5B95-2728A38C5034}"/>
                </a:ext>
              </a:extLst>
            </p:cNvPr>
            <p:cNvSpPr/>
            <p:nvPr/>
          </p:nvSpPr>
          <p:spPr>
            <a:xfrm>
              <a:off x="300284" y="2649968"/>
              <a:ext cx="1830307" cy="16518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1. Ensure the acquisition, processing and deposition of data according to the FAIR guiding principles by means of a comprehensive data management plan</a:t>
              </a:r>
            </a:p>
          </p:txBody>
        </p:sp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73745DE-ACCD-5BF1-68CC-6E05134F943D}"/>
              </a:ext>
            </a:extLst>
          </p:cNvPr>
          <p:cNvGrpSpPr/>
          <p:nvPr/>
        </p:nvGrpSpPr>
        <p:grpSpPr>
          <a:xfrm>
            <a:off x="3775004" y="2570847"/>
            <a:ext cx="3299441" cy="1440709"/>
            <a:chOff x="3775004" y="2570847"/>
            <a:chExt cx="3299441" cy="1440709"/>
          </a:xfrm>
        </p:grpSpPr>
        <p:sp>
          <p:nvSpPr>
            <p:cNvPr id="273" name="Rechteck: abgerundete Ecken 272">
              <a:extLst>
                <a:ext uri="{FF2B5EF4-FFF2-40B4-BE49-F238E27FC236}">
                  <a16:creationId xmlns:a16="http://schemas.microsoft.com/office/drawing/2014/main" id="{6EFA23C9-426B-17F2-394D-884E20AB3DD4}"/>
                </a:ext>
              </a:extLst>
            </p:cNvPr>
            <p:cNvSpPr/>
            <p:nvPr/>
          </p:nvSpPr>
          <p:spPr>
            <a:xfrm>
              <a:off x="3775004" y="2808163"/>
              <a:ext cx="3013680" cy="98487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2. Define interoperable data structures and interfaces for the capture and transfer of data in the consortium based on established standards and terminologies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77" name="Gerade Verbindung mit Pfeil 276">
              <a:extLst>
                <a:ext uri="{FF2B5EF4-FFF2-40B4-BE49-F238E27FC236}">
                  <a16:creationId xmlns:a16="http://schemas.microsoft.com/office/drawing/2014/main" id="{BEC54578-7B69-D1A6-F4A7-BEB31BCBD788}"/>
                </a:ext>
              </a:extLst>
            </p:cNvPr>
            <p:cNvCxnSpPr>
              <a:stCxn id="273" idx="0"/>
            </p:cNvCxnSpPr>
            <p:nvPr/>
          </p:nvCxnSpPr>
          <p:spPr>
            <a:xfrm flipH="1" flipV="1">
              <a:off x="5278582" y="2570847"/>
              <a:ext cx="3262" cy="23731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mit Pfeil 279">
              <a:extLst>
                <a:ext uri="{FF2B5EF4-FFF2-40B4-BE49-F238E27FC236}">
                  <a16:creationId xmlns:a16="http://schemas.microsoft.com/office/drawing/2014/main" id="{19C7C219-C499-749B-17B5-7FD6FB25F2A0}"/>
                </a:ext>
              </a:extLst>
            </p:cNvPr>
            <p:cNvCxnSpPr>
              <a:stCxn id="273" idx="3"/>
            </p:cNvCxnSpPr>
            <p:nvPr/>
          </p:nvCxnSpPr>
          <p:spPr>
            <a:xfrm flipV="1">
              <a:off x="6788684" y="3299013"/>
              <a:ext cx="285761" cy="158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Gerade Verbindung mit Pfeil 281">
              <a:extLst>
                <a:ext uri="{FF2B5EF4-FFF2-40B4-BE49-F238E27FC236}">
                  <a16:creationId xmlns:a16="http://schemas.microsoft.com/office/drawing/2014/main" id="{089BFB62-45EE-66B8-C13A-54215F266184}"/>
                </a:ext>
              </a:extLst>
            </p:cNvPr>
            <p:cNvCxnSpPr>
              <a:stCxn id="273" idx="2"/>
            </p:cNvCxnSpPr>
            <p:nvPr/>
          </p:nvCxnSpPr>
          <p:spPr>
            <a:xfrm flipH="1">
              <a:off x="5278582" y="3793039"/>
              <a:ext cx="3262" cy="21851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06637B36-9F83-5677-ABA6-7232BCB0B5C2}"/>
              </a:ext>
            </a:extLst>
          </p:cNvPr>
          <p:cNvGrpSpPr/>
          <p:nvPr/>
        </p:nvGrpSpPr>
        <p:grpSpPr>
          <a:xfrm>
            <a:off x="5543459" y="4772092"/>
            <a:ext cx="5055268" cy="1118302"/>
            <a:chOff x="5543459" y="4772092"/>
            <a:chExt cx="5055268" cy="1118302"/>
          </a:xfrm>
        </p:grpSpPr>
        <p:sp>
          <p:nvSpPr>
            <p:cNvPr id="283" name="Rechteck: abgerundete Ecken 282">
              <a:extLst>
                <a:ext uri="{FF2B5EF4-FFF2-40B4-BE49-F238E27FC236}">
                  <a16:creationId xmlns:a16="http://schemas.microsoft.com/office/drawing/2014/main" id="{50F84EF8-3CBB-497A-17B1-E506263EF70A}"/>
                </a:ext>
              </a:extLst>
            </p:cNvPr>
            <p:cNvSpPr/>
            <p:nvPr/>
          </p:nvSpPr>
          <p:spPr>
            <a:xfrm>
              <a:off x="7074445" y="4995127"/>
              <a:ext cx="3524282" cy="8952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3. Implement and operate central IT components (ID- and Consent Management, Electronic Data Capture platform, Research database) conforming to security &amp; data protection requirements</a:t>
              </a:r>
            </a:p>
          </p:txBody>
        </p:sp>
        <p:cxnSp>
          <p:nvCxnSpPr>
            <p:cNvPr id="285" name="Verbinder: gewinkelt 284">
              <a:extLst>
                <a:ext uri="{FF2B5EF4-FFF2-40B4-BE49-F238E27FC236}">
                  <a16:creationId xmlns:a16="http://schemas.microsoft.com/office/drawing/2014/main" id="{1A5BE4E1-764D-8F8B-7D9E-233D06D9947C}"/>
                </a:ext>
              </a:extLst>
            </p:cNvPr>
            <p:cNvCxnSpPr>
              <a:cxnSpLocks/>
              <a:endCxn id="139" idx="2"/>
            </p:cNvCxnSpPr>
            <p:nvPr/>
          </p:nvCxnSpPr>
          <p:spPr>
            <a:xfrm rot="10800000">
              <a:off x="5543459" y="5320673"/>
              <a:ext cx="1530989" cy="248857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mit Pfeil 289">
              <a:extLst>
                <a:ext uri="{FF2B5EF4-FFF2-40B4-BE49-F238E27FC236}">
                  <a16:creationId xmlns:a16="http://schemas.microsoft.com/office/drawing/2014/main" id="{776A8FD7-7285-1857-ACB0-33A1492BE875}"/>
                </a:ext>
              </a:extLst>
            </p:cNvPr>
            <p:cNvCxnSpPr>
              <a:stCxn id="140" idx="2"/>
            </p:cNvCxnSpPr>
            <p:nvPr/>
          </p:nvCxnSpPr>
          <p:spPr>
            <a:xfrm flipH="1">
              <a:off x="7605408" y="4772092"/>
              <a:ext cx="1" cy="22303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2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3.1: FAIR Data Management (1)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981290"/>
            <a:ext cx="1056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Development of a Data Management Plan (DMP)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Inventory of data sets, data items and potential artifacts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Suitable metadata annotations &amp; terminologies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Data Sharing &amp; integration of Data Governance Policy, suitable license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Patient data protection &amp; security aspects, including threat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Maintenance of the DMP throughout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Deposition &amp; </a:t>
            </a:r>
            <a:r>
              <a:rPr lang="de-DE" sz="2000" b="1" dirty="0" err="1">
                <a:solidFill>
                  <a:srgbClr val="0070C0"/>
                </a:solidFill>
              </a:rPr>
              <a:t>long</a:t>
            </a:r>
            <a:r>
              <a:rPr lang="de-DE" sz="2000" b="1" dirty="0">
                <a:solidFill>
                  <a:srgbClr val="0070C0"/>
                </a:solidFill>
              </a:rPr>
              <a:t>-term </a:t>
            </a:r>
            <a:r>
              <a:rPr lang="de-DE" sz="2000" b="1" dirty="0" err="1">
                <a:solidFill>
                  <a:srgbClr val="0070C0"/>
                </a:solidFill>
              </a:rPr>
              <a:t>archiving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datasets</a:t>
            </a:r>
            <a:r>
              <a:rPr lang="de-DE" sz="2000" b="1" dirty="0">
                <a:solidFill>
                  <a:srgbClr val="0070C0"/>
                </a:solidFill>
              </a:rPr>
              <a:t> &amp; </a:t>
            </a:r>
            <a:r>
              <a:rPr lang="de-DE" sz="2000" b="1" dirty="0" err="1">
                <a:solidFill>
                  <a:srgbClr val="0070C0"/>
                </a:solidFill>
              </a:rPr>
              <a:t>artifacts</a:t>
            </a: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Interactions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other</a:t>
            </a:r>
            <a:r>
              <a:rPr lang="de-DE" sz="2000" b="1" dirty="0">
                <a:solidFill>
                  <a:srgbClr val="0070C0"/>
                </a:solidFill>
              </a:rPr>
              <a:t> WPs: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2, 4, 7: </a:t>
            </a:r>
            <a:r>
              <a:rPr lang="de-DE" sz="2000" dirty="0" err="1">
                <a:solidFill>
                  <a:srgbClr val="0070C0"/>
                </a:solidFill>
              </a:rPr>
              <a:t>requirements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gathering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regarding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artifacts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6: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sharing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aspects</a:t>
            </a:r>
            <a:r>
              <a:rPr lang="de-DE" sz="2000" dirty="0">
                <a:solidFill>
                  <a:srgbClr val="0070C0"/>
                </a:solidFill>
              </a:rPr>
              <a:t> in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informed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consent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governance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policy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5, 8: </a:t>
            </a:r>
            <a:r>
              <a:rPr lang="de-DE" sz="2000" dirty="0" err="1">
                <a:solidFill>
                  <a:srgbClr val="0070C0"/>
                </a:solidFill>
              </a:rPr>
              <a:t>licensing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dissemination</a:t>
            </a:r>
            <a:endParaRPr lang="en-B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3.1: FAIR Data Management (2)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891882"/>
            <a:ext cx="1056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Status after </a:t>
            </a:r>
            <a:r>
              <a:rPr lang="de-DE" sz="2000" b="1" dirty="0" err="1">
                <a:solidFill>
                  <a:srgbClr val="0070C0"/>
                </a:solidFill>
              </a:rPr>
              <a:t>first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period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first</a:t>
            </a:r>
            <a:r>
              <a:rPr lang="de-DE" sz="2000" dirty="0">
                <a:solidFill>
                  <a:srgbClr val="0070C0"/>
                </a:solidFill>
              </a:rPr>
              <a:t> release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DMP was </a:t>
            </a:r>
            <a:r>
              <a:rPr lang="de-DE" sz="2000" dirty="0" err="1">
                <a:solidFill>
                  <a:srgbClr val="0070C0"/>
                </a:solidFill>
              </a:rPr>
              <a:t>delivered</a:t>
            </a:r>
            <a:r>
              <a:rPr lang="de-DE" sz="2000" dirty="0">
                <a:solidFill>
                  <a:srgbClr val="0070C0"/>
                </a:solidFill>
              </a:rPr>
              <a:t> on time,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covering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phase</a:t>
            </a:r>
            <a:r>
              <a:rPr lang="de-DE" sz="2000" dirty="0">
                <a:solidFill>
                  <a:srgbClr val="0070C0"/>
                </a:solidFill>
              </a:rPr>
              <a:t> I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management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aspects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were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contributed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WP2 </a:t>
            </a:r>
            <a:r>
              <a:rPr lang="de-DE" sz="2000" dirty="0" err="1">
                <a:solidFill>
                  <a:srgbClr val="0070C0"/>
                </a:solidFill>
              </a:rPr>
              <a:t>requirements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specification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document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>
                <a:solidFill>
                  <a:srgbClr val="0070C0"/>
                </a:solidFill>
              </a:rPr>
              <a:t>WP7 </a:t>
            </a:r>
            <a:r>
              <a:rPr lang="de-DE" sz="2000" dirty="0" err="1">
                <a:solidFill>
                  <a:srgbClr val="0070C0"/>
                </a:solidFill>
              </a:rPr>
              <a:t>clinical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investigation</a:t>
            </a:r>
            <a:r>
              <a:rPr lang="de-DE" sz="2000" dirty="0">
                <a:solidFill>
                  <a:srgbClr val="0070C0"/>
                </a:solidFill>
              </a:rPr>
              <a:t>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second</a:t>
            </a:r>
            <a:r>
              <a:rPr lang="de-DE" sz="2000" dirty="0">
                <a:solidFill>
                  <a:srgbClr val="0070C0"/>
                </a:solidFill>
              </a:rPr>
              <a:t> release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DMP in </a:t>
            </a:r>
            <a:r>
              <a:rPr lang="de-DE" sz="2000" dirty="0" err="1">
                <a:solidFill>
                  <a:srgbClr val="0070C0"/>
                </a:solidFill>
              </a:rPr>
              <a:t>preparation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addition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DataCite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metadata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schema</a:t>
            </a:r>
            <a:r>
              <a:rPr lang="de-DE" sz="2000" dirty="0">
                <a:solidFill>
                  <a:srgbClr val="0070C0"/>
                </a:solidFill>
              </a:rPr>
              <a:t> for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annotation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artifacts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addition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phase</a:t>
            </a:r>
            <a:r>
              <a:rPr lang="de-DE" sz="2000" dirty="0">
                <a:solidFill>
                  <a:srgbClr val="0070C0"/>
                </a:solidFill>
              </a:rPr>
              <a:t> II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capture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aspects</a:t>
            </a:r>
            <a:endParaRPr lang="de-DE" sz="2000" dirty="0">
              <a:solidFill>
                <a:srgbClr val="0070C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extension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inventory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with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phase</a:t>
            </a:r>
            <a:r>
              <a:rPr lang="de-DE" sz="2000" dirty="0">
                <a:solidFill>
                  <a:srgbClr val="0070C0"/>
                </a:solidFill>
              </a:rPr>
              <a:t> II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A952A2-CA00-4E1C-B1D8-19BB0A372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585" y="1969904"/>
            <a:ext cx="1442241" cy="20462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C1B224-07ED-46D2-ABB1-FE5FEE0D0A0B}"/>
              </a:ext>
            </a:extLst>
          </p:cNvPr>
          <p:cNvSpPr txBox="1"/>
          <p:nvPr/>
        </p:nvSpPr>
        <p:spPr>
          <a:xfrm>
            <a:off x="9342173" y="1967061"/>
            <a:ext cx="2722605" cy="30469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Data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Purpose of data collection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Data types and formats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Re-use of existing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Data utility</a:t>
            </a:r>
          </a:p>
          <a:p>
            <a:r>
              <a:rPr lang="en-US" sz="1200" dirty="0"/>
              <a:t>FAIR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Making data findable and accessible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Making data interoperable &amp; reusable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data re-use</a:t>
            </a:r>
          </a:p>
          <a:p>
            <a:r>
              <a:rPr lang="en-US" sz="1200" dirty="0"/>
              <a:t>Allocation of resources</a:t>
            </a:r>
          </a:p>
          <a:p>
            <a:r>
              <a:rPr lang="en-US" sz="1200" dirty="0"/>
              <a:t>Data security</a:t>
            </a:r>
          </a:p>
          <a:p>
            <a:r>
              <a:rPr lang="en-US" sz="1200" dirty="0"/>
              <a:t>Ethical aspects</a:t>
            </a:r>
          </a:p>
          <a:p>
            <a:r>
              <a:rPr lang="en-US" sz="1200" dirty="0"/>
              <a:t>Conclusions</a:t>
            </a:r>
          </a:p>
          <a:p>
            <a:r>
              <a:rPr lang="en-US" sz="1200" dirty="0"/>
              <a:t>References</a:t>
            </a:r>
          </a:p>
          <a:p>
            <a:r>
              <a:rPr lang="en-US" sz="1200" dirty="0"/>
              <a:t>Appendices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Inventory of datasets &amp; artifacts</a:t>
            </a:r>
          </a:p>
        </p:txBody>
      </p:sp>
    </p:spTree>
    <p:extLst>
      <p:ext uri="{BB962C8B-B14F-4D97-AF65-F5344CB8AC3E}">
        <p14:creationId xmlns:p14="http://schemas.microsoft.com/office/powerpoint/2010/main" val="6193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3.1: FAIR Data Management (3)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536174"/>
            <a:ext cx="10560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Long-term </a:t>
            </a:r>
            <a:r>
              <a:rPr lang="de-DE" sz="2000" b="1" dirty="0" err="1">
                <a:solidFill>
                  <a:srgbClr val="0070C0"/>
                </a:solidFill>
              </a:rPr>
              <a:t>archiving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FAU </a:t>
            </a:r>
            <a:r>
              <a:rPr lang="de-DE" sz="2000" dirty="0" err="1">
                <a:solidFill>
                  <a:srgbClr val="0070C0"/>
                </a:solidFill>
              </a:rPr>
              <a:t>DataCloud</a:t>
            </a:r>
            <a:r>
              <a:rPr lang="de-DE" sz="2000" dirty="0">
                <a:solidFill>
                  <a:srgbClr val="0070C0"/>
                </a:solidFill>
              </a:rPr>
              <a:t>: </a:t>
            </a:r>
            <a:r>
              <a:rPr lang="de-DE" sz="2000" dirty="0" err="1">
                <a:solidFill>
                  <a:srgbClr val="0070C0"/>
                </a:solidFill>
              </a:rPr>
              <a:t>storage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internally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used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assignment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PIDs for internal </a:t>
            </a:r>
            <a:r>
              <a:rPr lang="de-DE" sz="2000" dirty="0" err="1">
                <a:solidFill>
                  <a:srgbClr val="0070C0"/>
                </a:solidFill>
              </a:rPr>
              <a:t>use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FAU RADAR: </a:t>
            </a:r>
            <a:r>
              <a:rPr lang="de-DE" sz="2000" dirty="0" err="1">
                <a:solidFill>
                  <a:srgbClr val="0070C0"/>
                </a:solidFill>
              </a:rPr>
              <a:t>storage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publicly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available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assignment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DOIs, 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registration</a:t>
            </a:r>
            <a:r>
              <a:rPr lang="de-DE" sz="2000" dirty="0">
                <a:solidFill>
                  <a:srgbClr val="0070C0"/>
                </a:solidFill>
              </a:rPr>
              <a:t> in </a:t>
            </a:r>
            <a:r>
              <a:rPr lang="de-DE" sz="2000" dirty="0" err="1">
                <a:solidFill>
                  <a:srgbClr val="0070C0"/>
                </a:solidFill>
              </a:rPr>
              <a:t>catalog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FAU </a:t>
            </a:r>
            <a:r>
              <a:rPr lang="de-DE" sz="2000" dirty="0" err="1">
                <a:solidFill>
                  <a:srgbClr val="0070C0"/>
                </a:solidFill>
              </a:rPr>
              <a:t>library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encrypted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archiving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with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person-related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endParaRPr lang="de-DE" sz="2000" dirty="0">
              <a:solidFill>
                <a:srgbClr val="0070C0"/>
              </a:solidFill>
            </a:endParaRPr>
          </a:p>
          <a:p>
            <a:pPr lvl="1"/>
            <a:endParaRPr lang="de-DE" sz="2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Access </a:t>
            </a:r>
            <a:r>
              <a:rPr lang="de-DE" sz="2000" b="1" dirty="0" err="1">
                <a:solidFill>
                  <a:srgbClr val="0070C0"/>
                </a:solidFill>
              </a:rPr>
              <a:t>to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project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datasets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contribution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governance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process</a:t>
            </a:r>
            <a:r>
              <a:rPr lang="de-DE" sz="2000" dirty="0">
                <a:solidFill>
                  <a:srgbClr val="0070C0"/>
                </a:solidFill>
              </a:rPr>
              <a:t> (WP6)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submission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use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requests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through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coordinated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process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based</a:t>
            </a:r>
            <a:r>
              <a:rPr lang="de-DE" sz="2000" dirty="0">
                <a:solidFill>
                  <a:srgbClr val="0070C0"/>
                </a:solidFill>
              </a:rPr>
              <a:t> on 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>
                <a:solidFill>
                  <a:srgbClr val="0070C0"/>
                </a:solidFill>
              </a:rPr>
              <a:t>Open Science Framework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structured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capture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project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description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requested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datasets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items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decision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by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governance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board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3.2: Interoperable Data </a:t>
            </a:r>
            <a:r>
              <a:rPr lang="de-DE" sz="3200" b="1" dirty="0" err="1">
                <a:solidFill>
                  <a:srgbClr val="0070C0"/>
                </a:solidFill>
              </a:rPr>
              <a:t>Structures</a:t>
            </a:r>
            <a:r>
              <a:rPr lang="de-DE" sz="3200" b="1" dirty="0">
                <a:solidFill>
                  <a:srgbClr val="0070C0"/>
                </a:solidFill>
              </a:rPr>
              <a:t> (1)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569096"/>
            <a:ext cx="10560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Goal: Interoperability with international clinical/scientific data platforms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by use of internationally adopted data structures &amp; terminologies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e.g. German Medical Informatics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Development of an Implementation guide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based on the data inventory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specification of data structures based on HL7 FHIR standard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semantic annotation with terminologies like LOINC &amp; SNOMED 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Design of an architecture for the central IT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Maintenance of the Implementation guide throughout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Interactions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other</a:t>
            </a:r>
            <a:r>
              <a:rPr lang="de-DE" sz="2000" b="1" dirty="0">
                <a:solidFill>
                  <a:srgbClr val="0070C0"/>
                </a:solidFill>
              </a:rPr>
              <a:t> WPs: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2: Data source </a:t>
            </a:r>
            <a:r>
              <a:rPr lang="de-DE" sz="2000" dirty="0" err="1">
                <a:solidFill>
                  <a:srgbClr val="0070C0"/>
                </a:solidFill>
              </a:rPr>
              <a:t>structures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interfaces</a:t>
            </a:r>
            <a:r>
              <a:rPr lang="de-DE" sz="2000" dirty="0">
                <a:solidFill>
                  <a:srgbClr val="0070C0"/>
                </a:solidFill>
              </a:rPr>
              <a:t> for Movisens </a:t>
            </a:r>
            <a:r>
              <a:rPr lang="de-DE" sz="2000" dirty="0" err="1">
                <a:solidFill>
                  <a:srgbClr val="0070C0"/>
                </a:solidFill>
              </a:rPr>
              <a:t>platform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4: </a:t>
            </a:r>
            <a:r>
              <a:rPr lang="de-DE" sz="2000" dirty="0" err="1">
                <a:solidFill>
                  <a:srgbClr val="0070C0"/>
                </a:solidFill>
              </a:rPr>
              <a:t>requirements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regarding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provision</a:t>
            </a:r>
            <a:r>
              <a:rPr lang="de-DE" sz="2000" dirty="0">
                <a:solidFill>
                  <a:srgbClr val="0070C0"/>
                </a:solidFill>
              </a:rPr>
              <a:t> for </a:t>
            </a:r>
            <a:r>
              <a:rPr lang="de-DE" sz="2000" dirty="0" err="1">
                <a:solidFill>
                  <a:srgbClr val="0070C0"/>
                </a:solidFill>
              </a:rPr>
              <a:t>analysis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WP 7: </a:t>
            </a:r>
            <a:r>
              <a:rPr lang="de-DE" sz="2000" dirty="0" err="1">
                <a:solidFill>
                  <a:srgbClr val="0070C0"/>
                </a:solidFill>
              </a:rPr>
              <a:t>requirements</a:t>
            </a:r>
            <a:r>
              <a:rPr lang="de-DE" sz="2000" dirty="0">
                <a:solidFill>
                  <a:srgbClr val="0070C0"/>
                </a:solidFill>
              </a:rPr>
              <a:t> for ESM/</a:t>
            </a:r>
            <a:r>
              <a:rPr lang="de-DE" sz="2000" dirty="0" err="1">
                <a:solidFill>
                  <a:srgbClr val="0070C0"/>
                </a:solidFill>
              </a:rPr>
              <a:t>eCRF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elements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00444" y="333632"/>
            <a:ext cx="95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Task 3.2: Interoperable Data </a:t>
            </a:r>
            <a:r>
              <a:rPr lang="de-DE" sz="3200" b="1" dirty="0" err="1">
                <a:solidFill>
                  <a:srgbClr val="0070C0"/>
                </a:solidFill>
              </a:rPr>
              <a:t>Structures</a:t>
            </a:r>
            <a:r>
              <a:rPr lang="de-DE" sz="3200" b="1" dirty="0">
                <a:solidFill>
                  <a:srgbClr val="0070C0"/>
                </a:solidFill>
              </a:rPr>
              <a:t> (2)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726952"/>
            <a:ext cx="1056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Status after </a:t>
            </a:r>
            <a:r>
              <a:rPr lang="de-DE" sz="2000" b="1" dirty="0" err="1">
                <a:solidFill>
                  <a:srgbClr val="0070C0"/>
                </a:solidFill>
              </a:rPr>
              <a:t>first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period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Implementation Guide </a:t>
            </a:r>
            <a:r>
              <a:rPr lang="de-DE" sz="2000" dirty="0" err="1">
                <a:solidFill>
                  <a:srgbClr val="0070C0"/>
                </a:solidFill>
              </a:rPr>
              <a:t>deliverable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released</a:t>
            </a:r>
            <a:r>
              <a:rPr lang="de-DE" sz="2000" dirty="0">
                <a:solidFill>
                  <a:srgbClr val="0070C0"/>
                </a:solidFill>
              </a:rPr>
              <a:t> on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covers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architecture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structures</a:t>
            </a:r>
            <a:r>
              <a:rPr lang="de-DE" sz="2000" dirty="0">
                <a:solidFill>
                  <a:srgbClr val="0070C0"/>
                </a:solidFill>
              </a:rPr>
              <a:t> for 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questionnaires</a:t>
            </a:r>
            <a:r>
              <a:rPr lang="de-DE" sz="2000" dirty="0">
                <a:solidFill>
                  <a:srgbClr val="0070C0"/>
                </a:solidFill>
              </a:rPr>
              <a:t> (</a:t>
            </a:r>
            <a:r>
              <a:rPr lang="de-DE" sz="2000" dirty="0" err="1">
                <a:solidFill>
                  <a:srgbClr val="0070C0"/>
                </a:solidFill>
              </a:rPr>
              <a:t>from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eCRF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movisensXS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MoMent</a:t>
            </a:r>
            <a:r>
              <a:rPr lang="de-DE" sz="2000" dirty="0">
                <a:solidFill>
                  <a:srgbClr val="0070C0"/>
                </a:solidFill>
              </a:rPr>
              <a:t>) 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>
                <a:solidFill>
                  <a:srgbClr val="0070C0"/>
                </a:solidFill>
              </a:rPr>
              <a:t>&amp; </a:t>
            </a:r>
            <a:r>
              <a:rPr lang="de-DE" sz="2000" dirty="0" err="1">
                <a:solidFill>
                  <a:srgbClr val="0070C0"/>
                </a:solidFill>
              </a:rPr>
              <a:t>sensor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data</a:t>
            </a:r>
            <a:endParaRPr lang="de-DE" sz="2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70C0"/>
                </a:solidFill>
              </a:rPr>
              <a:t>Ongoing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work</a:t>
            </a:r>
            <a:endParaRPr lang="de-DE" sz="2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started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version</a:t>
            </a:r>
            <a:r>
              <a:rPr lang="de-DE" sz="2000" dirty="0">
                <a:solidFill>
                  <a:srgbClr val="0070C0"/>
                </a:solidFill>
              </a:rPr>
              <a:t> 2 </a:t>
            </a:r>
            <a:r>
              <a:rPr lang="de-DE" sz="2000" dirty="0" err="1">
                <a:solidFill>
                  <a:srgbClr val="0070C0"/>
                </a:solidFill>
              </a:rPr>
              <a:t>adressing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changes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architecture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during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implementation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semantic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annotation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questionnaires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70C0"/>
                </a:solidFill>
              </a:rPr>
              <a:t>added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coding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items</a:t>
            </a:r>
            <a:r>
              <a:rPr lang="de-DE" sz="2000" dirty="0">
                <a:solidFill>
                  <a:srgbClr val="0070C0"/>
                </a:solidFill>
              </a:rPr>
              <a:t> &amp; </a:t>
            </a:r>
            <a:r>
              <a:rPr lang="de-DE" sz="2000" dirty="0" err="1">
                <a:solidFill>
                  <a:srgbClr val="0070C0"/>
                </a:solidFill>
              </a:rPr>
              <a:t>responses</a:t>
            </a:r>
            <a:r>
              <a:rPr lang="de-DE" sz="2000" dirty="0">
                <a:solidFill>
                  <a:srgbClr val="0070C0"/>
                </a:solidFill>
              </a:rPr>
              <a:t> in </a:t>
            </a:r>
            <a:r>
              <a:rPr lang="de-DE" sz="2000" dirty="0" err="1">
                <a:solidFill>
                  <a:srgbClr val="0070C0"/>
                </a:solidFill>
              </a:rPr>
              <a:t>eCRFs</a:t>
            </a:r>
            <a:endParaRPr lang="de-DE" sz="2000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after </a:t>
            </a:r>
            <a:r>
              <a:rPr lang="de-DE" sz="2000" dirty="0" err="1">
                <a:solidFill>
                  <a:srgbClr val="0070C0"/>
                </a:solidFill>
              </a:rPr>
              <a:t>completion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eCRFs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  <a:r>
              <a:rPr lang="de-DE" sz="2000" dirty="0" err="1">
                <a:solidFill>
                  <a:srgbClr val="0070C0"/>
                </a:solidFill>
              </a:rPr>
              <a:t>semantic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annotation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questionnaire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 err="1">
                <a:solidFill>
                  <a:srgbClr val="0070C0"/>
                </a:solidFill>
              </a:rPr>
              <a:t>items</a:t>
            </a:r>
            <a:r>
              <a:rPr lang="de-DE" sz="2000" dirty="0">
                <a:solidFill>
                  <a:srgbClr val="0070C0"/>
                </a:solidFill>
              </a:rPr>
              <a:t> and valuesets </a:t>
            </a:r>
            <a:r>
              <a:rPr lang="de-DE" sz="2000" dirty="0" err="1">
                <a:solidFill>
                  <a:srgbClr val="0070C0"/>
                </a:solidFill>
              </a:rPr>
              <a:t>is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currently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ongoing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C1B224-07ED-46D2-ABB1-FE5FEE0D0A0B}"/>
              </a:ext>
            </a:extLst>
          </p:cNvPr>
          <p:cNvSpPr txBox="1"/>
          <p:nvPr/>
        </p:nvSpPr>
        <p:spPr>
          <a:xfrm>
            <a:off x="8862215" y="1904466"/>
            <a:ext cx="3284554" cy="3416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Approach for the Implementation Guide</a:t>
            </a:r>
          </a:p>
          <a:p>
            <a:r>
              <a:rPr lang="en-US" sz="1200" dirty="0"/>
              <a:t>Architecture</a:t>
            </a:r>
          </a:p>
          <a:p>
            <a:r>
              <a:rPr lang="en-US" sz="1200" dirty="0"/>
              <a:t>Data Elements for Study &amp; Participants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IMMERSE_ResearchSubject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IMMERSE_Patient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IMMERSE_Organization</a:t>
            </a:r>
            <a:endParaRPr lang="en-US" sz="1200" dirty="0"/>
          </a:p>
          <a:p>
            <a:r>
              <a:rPr lang="en-US" sz="1200" dirty="0"/>
              <a:t>Data Elements for Questionnaires &amp;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IMMERSE_Questionnaire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IMMERSE_QuestionnaireResponse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IMMERSE_QuestionnaireResponseObservation</a:t>
            </a:r>
            <a:endParaRPr lang="en-US" sz="1200" dirty="0"/>
          </a:p>
          <a:p>
            <a:r>
              <a:rPr lang="en-US" sz="1200" dirty="0"/>
              <a:t>Data Elements for Mobile Sensor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IMMERSE_GeolocationObservation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IMMERSE_ActivityObservation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IMMERSE_StepsObservation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IMMERSE_DeviceOnOffObservation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IMMERSE_DisplayOnOffObservation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IMMERSE_AppUsageObservation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IMMERSE_NotificationObservation</a:t>
            </a:r>
            <a:endParaRPr lang="en-US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ED3E4C-C7D3-4301-B0F6-80AC09154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221" y="1904466"/>
            <a:ext cx="1278793" cy="1809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57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2355B6C-8690-437C-9A5C-D53259A6669A}"/>
              </a:ext>
            </a:extLst>
          </p:cNvPr>
          <p:cNvSpPr/>
          <p:nvPr/>
        </p:nvSpPr>
        <p:spPr>
          <a:xfrm>
            <a:off x="0" y="-541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3" name="Rechteck: abgerundete Ecken 582">
            <a:extLst>
              <a:ext uri="{FF2B5EF4-FFF2-40B4-BE49-F238E27FC236}">
                <a16:creationId xmlns:a16="http://schemas.microsoft.com/office/drawing/2014/main" id="{A36E8C8E-C902-4F11-C709-08D491989E57}"/>
              </a:ext>
            </a:extLst>
          </p:cNvPr>
          <p:cNvSpPr/>
          <p:nvPr/>
        </p:nvSpPr>
        <p:spPr>
          <a:xfrm>
            <a:off x="2966950" y="4433171"/>
            <a:ext cx="4293793" cy="2319573"/>
          </a:xfrm>
          <a:prstGeom prst="roundRect">
            <a:avLst>
              <a:gd name="adj" fmla="val 5946"/>
            </a:avLst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rgbClr val="4F81BD"/>
            </a:solidFill>
            <a:prstDash val="sysDot"/>
            <a:miter lim="800000"/>
          </a:ln>
          <a:effectLst/>
        </p:spPr>
        <p:txBody>
          <a:bodyPr rtlCol="0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Data </a:t>
            </a:r>
            <a:b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584" name="Rechteck: abgerundete Ecken 583">
            <a:extLst>
              <a:ext uri="{FF2B5EF4-FFF2-40B4-BE49-F238E27FC236}">
                <a16:creationId xmlns:a16="http://schemas.microsoft.com/office/drawing/2014/main" id="{8A716610-5D44-5494-8FB3-2391B236197D}"/>
              </a:ext>
            </a:extLst>
          </p:cNvPr>
          <p:cNvSpPr/>
          <p:nvPr/>
        </p:nvSpPr>
        <p:spPr>
          <a:xfrm>
            <a:off x="7826545" y="2196876"/>
            <a:ext cx="1881589" cy="3583860"/>
          </a:xfrm>
          <a:prstGeom prst="roundRect">
            <a:avLst>
              <a:gd name="adj" fmla="val 5946"/>
            </a:avLst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rgbClr val="4F81BD"/>
            </a:solidFill>
            <a:prstDash val="sysDot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 Data Capture</a:t>
            </a:r>
          </a:p>
        </p:txBody>
      </p:sp>
      <p:sp>
        <p:nvSpPr>
          <p:cNvPr id="585" name="Rechteck: abgerundete Ecken 584">
            <a:extLst>
              <a:ext uri="{FF2B5EF4-FFF2-40B4-BE49-F238E27FC236}">
                <a16:creationId xmlns:a16="http://schemas.microsoft.com/office/drawing/2014/main" id="{AD742D62-CD34-40BE-5CE0-870D14518AEF}"/>
              </a:ext>
            </a:extLst>
          </p:cNvPr>
          <p:cNvSpPr/>
          <p:nvPr/>
        </p:nvSpPr>
        <p:spPr>
          <a:xfrm>
            <a:off x="2918484" y="177908"/>
            <a:ext cx="6822640" cy="1702525"/>
          </a:xfrm>
          <a:prstGeom prst="roundRect">
            <a:avLst>
              <a:gd name="adj" fmla="val 5946"/>
            </a:avLst>
          </a:prstGeom>
          <a:solidFill>
            <a:srgbClr val="C0504D">
              <a:lumMod val="20000"/>
              <a:lumOff val="80000"/>
            </a:srgbClr>
          </a:solidFill>
          <a:ln w="12700" cap="flat" cmpd="sng" algn="ctr">
            <a:solidFill>
              <a:srgbClr val="C0504D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DMMH Intervention</a:t>
            </a:r>
          </a:p>
        </p:txBody>
      </p:sp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1A2D1C33-36ED-21B8-108C-C95631BC1CE3}"/>
              </a:ext>
            </a:extLst>
          </p:cNvPr>
          <p:cNvGrpSpPr/>
          <p:nvPr/>
        </p:nvGrpSpPr>
        <p:grpSpPr>
          <a:xfrm>
            <a:off x="10839175" y="577246"/>
            <a:ext cx="1190092" cy="1215630"/>
            <a:chOff x="10364954" y="2619909"/>
            <a:chExt cx="1691266" cy="1727558"/>
          </a:xfrm>
        </p:grpSpPr>
        <p:sp>
          <p:nvSpPr>
            <p:cNvPr id="707" name="Oval 52">
              <a:extLst>
                <a:ext uri="{FF2B5EF4-FFF2-40B4-BE49-F238E27FC236}">
                  <a16:creationId xmlns:a16="http://schemas.microsoft.com/office/drawing/2014/main" id="{461A0513-B955-0033-4341-7D6E11A35A69}"/>
                </a:ext>
              </a:extLst>
            </p:cNvPr>
            <p:cNvSpPr/>
            <p:nvPr/>
          </p:nvSpPr>
          <p:spPr>
            <a:xfrm>
              <a:off x="10364954" y="2619909"/>
              <a:ext cx="1691266" cy="1691266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Textfeld 707">
              <a:extLst>
                <a:ext uri="{FF2B5EF4-FFF2-40B4-BE49-F238E27FC236}">
                  <a16:creationId xmlns:a16="http://schemas.microsoft.com/office/drawing/2014/main" id="{4EDA682C-7B84-F2C4-9570-ACF45F801489}"/>
                </a:ext>
              </a:extLst>
            </p:cNvPr>
            <p:cNvSpPr txBox="1"/>
            <p:nvPr/>
          </p:nvSpPr>
          <p:spPr>
            <a:xfrm>
              <a:off x="10813977" y="3778862"/>
              <a:ext cx="793221" cy="568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users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09" name="Grafik 708" descr="Mann und Frau">
              <a:extLst>
                <a:ext uri="{FF2B5EF4-FFF2-40B4-BE49-F238E27FC236}">
                  <a16:creationId xmlns:a16="http://schemas.microsoft.com/office/drawing/2014/main" id="{BE05B318-4AB2-F2F9-57F7-0A756D61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53388" y="2864463"/>
              <a:ext cx="914400" cy="914400"/>
            </a:xfrm>
            <a:prstGeom prst="rect">
              <a:avLst/>
            </a:prstGeom>
          </p:spPr>
        </p:pic>
      </p:grpSp>
      <p:grpSp>
        <p:nvGrpSpPr>
          <p:cNvPr id="605" name="Gruppieren 604">
            <a:extLst>
              <a:ext uri="{FF2B5EF4-FFF2-40B4-BE49-F238E27FC236}">
                <a16:creationId xmlns:a16="http://schemas.microsoft.com/office/drawing/2014/main" id="{3507A9A6-010D-6F93-7F7A-6E6FA603B413}"/>
              </a:ext>
            </a:extLst>
          </p:cNvPr>
          <p:cNvGrpSpPr/>
          <p:nvPr/>
        </p:nvGrpSpPr>
        <p:grpSpPr>
          <a:xfrm>
            <a:off x="643649" y="577245"/>
            <a:ext cx="1190092" cy="1190092"/>
            <a:chOff x="396455" y="836393"/>
            <a:chExt cx="1691266" cy="1691266"/>
          </a:xfrm>
        </p:grpSpPr>
        <p:sp>
          <p:nvSpPr>
            <p:cNvPr id="704" name="Oval 49">
              <a:extLst>
                <a:ext uri="{FF2B5EF4-FFF2-40B4-BE49-F238E27FC236}">
                  <a16:creationId xmlns:a16="http://schemas.microsoft.com/office/drawing/2014/main" id="{A2D97D56-C6E6-C001-0506-844C89D6A75E}"/>
                </a:ext>
              </a:extLst>
            </p:cNvPr>
            <p:cNvSpPr/>
            <p:nvPr/>
          </p:nvSpPr>
          <p:spPr>
            <a:xfrm>
              <a:off x="396455" y="836393"/>
              <a:ext cx="1691266" cy="1691266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05" name="Grafik 704" descr="Arzt">
              <a:extLst>
                <a:ext uri="{FF2B5EF4-FFF2-40B4-BE49-F238E27FC236}">
                  <a16:creationId xmlns:a16="http://schemas.microsoft.com/office/drawing/2014/main" id="{D9C8A2BF-A260-2CD7-D700-FCDFBBF61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071" y="960757"/>
              <a:ext cx="914400" cy="914400"/>
            </a:xfrm>
            <a:prstGeom prst="rect">
              <a:avLst/>
            </a:prstGeom>
          </p:spPr>
        </p:pic>
        <p:sp>
          <p:nvSpPr>
            <p:cNvPr id="706" name="Textfeld 705">
              <a:extLst>
                <a:ext uri="{FF2B5EF4-FFF2-40B4-BE49-F238E27FC236}">
                  <a16:creationId xmlns:a16="http://schemas.microsoft.com/office/drawing/2014/main" id="{DAD45EC8-E727-DE3C-B0A7-E28AC045428C}"/>
                </a:ext>
              </a:extLst>
            </p:cNvPr>
            <p:cNvSpPr txBox="1"/>
            <p:nvPr/>
          </p:nvSpPr>
          <p:spPr>
            <a:xfrm>
              <a:off x="732712" y="1776764"/>
              <a:ext cx="1018750" cy="568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Treating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physicians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CE638575-CD8F-DCCA-C2BE-E57B353B04AB}"/>
              </a:ext>
            </a:extLst>
          </p:cNvPr>
          <p:cNvGrpSpPr/>
          <p:nvPr/>
        </p:nvGrpSpPr>
        <p:grpSpPr>
          <a:xfrm>
            <a:off x="1786322" y="4727249"/>
            <a:ext cx="1367245" cy="888826"/>
            <a:chOff x="1786322" y="4727249"/>
            <a:chExt cx="1367245" cy="888826"/>
          </a:xfrm>
        </p:grpSpPr>
        <p:cxnSp>
          <p:nvCxnSpPr>
            <p:cNvPr id="606" name="Gerade Verbindung mit Pfeil 605">
              <a:extLst>
                <a:ext uri="{FF2B5EF4-FFF2-40B4-BE49-F238E27FC236}">
                  <a16:creationId xmlns:a16="http://schemas.microsoft.com/office/drawing/2014/main" id="{807AE672-7230-21E6-08BD-102AFC6D28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568" y="5315848"/>
              <a:ext cx="1331999" cy="0"/>
            </a:xfrm>
            <a:prstGeom prst="straightConnector1">
              <a:avLst/>
            </a:prstGeom>
            <a:noFill/>
            <a:ln w="38100" cap="rnd" cmpd="sng" algn="ctr">
              <a:solidFill>
                <a:srgbClr val="4F81BD"/>
              </a:solidFill>
              <a:prstDash val="sysDot"/>
              <a:miter lim="800000"/>
              <a:tailEnd type="triangle"/>
            </a:ln>
            <a:effectLst/>
          </p:spPr>
        </p:cxnSp>
        <p:cxnSp>
          <p:nvCxnSpPr>
            <p:cNvPr id="607" name="Gerade Verbindung mit Pfeil 606">
              <a:extLst>
                <a:ext uri="{FF2B5EF4-FFF2-40B4-BE49-F238E27FC236}">
                  <a16:creationId xmlns:a16="http://schemas.microsoft.com/office/drawing/2014/main" id="{80D668F9-882F-FD12-D829-4B44E60DC4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322" y="5016626"/>
              <a:ext cx="1311411" cy="0"/>
            </a:xfrm>
            <a:prstGeom prst="straightConnector1">
              <a:avLst/>
            </a:prstGeom>
            <a:noFill/>
            <a:ln w="38100" cap="rnd" cmpd="sng" algn="ctr">
              <a:solidFill>
                <a:srgbClr val="4F81BD"/>
              </a:solidFill>
              <a:prstDash val="sysDot"/>
              <a:miter lim="800000"/>
              <a:headEnd type="triangle"/>
              <a:tailEnd type="none"/>
            </a:ln>
            <a:effectLst/>
          </p:spPr>
        </p:cxnSp>
        <p:sp>
          <p:nvSpPr>
            <p:cNvPr id="608" name="Textfeld 607">
              <a:extLst>
                <a:ext uri="{FF2B5EF4-FFF2-40B4-BE49-F238E27FC236}">
                  <a16:creationId xmlns:a16="http://schemas.microsoft.com/office/drawing/2014/main" id="{80D03414-A158-B5D8-2476-78461AE07BE4}"/>
                </a:ext>
              </a:extLst>
            </p:cNvPr>
            <p:cNvSpPr txBox="1"/>
            <p:nvPr/>
          </p:nvSpPr>
          <p:spPr>
            <a:xfrm>
              <a:off x="1871469" y="4727249"/>
              <a:ext cx="10798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Implementation</a:t>
              </a:r>
            </a:p>
          </p:txBody>
        </p:sp>
        <p:sp>
          <p:nvSpPr>
            <p:cNvPr id="609" name="Textfeld 608">
              <a:extLst>
                <a:ext uri="{FF2B5EF4-FFF2-40B4-BE49-F238E27FC236}">
                  <a16:creationId xmlns:a16="http://schemas.microsoft.com/office/drawing/2014/main" id="{CE38BF6B-832C-D1A0-4EDE-CC25E711AC7F}"/>
                </a:ext>
              </a:extLst>
            </p:cNvPr>
            <p:cNvSpPr txBox="1"/>
            <p:nvPr/>
          </p:nvSpPr>
          <p:spPr>
            <a:xfrm>
              <a:off x="1918403" y="5369854"/>
              <a:ext cx="8950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Analyses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2" name="Gruppieren 611">
            <a:extLst>
              <a:ext uri="{FF2B5EF4-FFF2-40B4-BE49-F238E27FC236}">
                <a16:creationId xmlns:a16="http://schemas.microsoft.com/office/drawing/2014/main" id="{80DAB759-994D-1DAA-CDD7-1D3F0E588166}"/>
              </a:ext>
            </a:extLst>
          </p:cNvPr>
          <p:cNvGrpSpPr/>
          <p:nvPr/>
        </p:nvGrpSpPr>
        <p:grpSpPr>
          <a:xfrm>
            <a:off x="638985" y="4547529"/>
            <a:ext cx="1190092" cy="1190092"/>
            <a:chOff x="514967" y="4878314"/>
            <a:chExt cx="1691266" cy="1691266"/>
          </a:xfrm>
        </p:grpSpPr>
        <p:sp>
          <p:nvSpPr>
            <p:cNvPr id="701" name="Oval 50">
              <a:extLst>
                <a:ext uri="{FF2B5EF4-FFF2-40B4-BE49-F238E27FC236}">
                  <a16:creationId xmlns:a16="http://schemas.microsoft.com/office/drawing/2014/main" id="{C56D2BA5-E1BA-F54F-A286-DEE67945C16D}"/>
                </a:ext>
              </a:extLst>
            </p:cNvPr>
            <p:cNvSpPr/>
            <p:nvPr/>
          </p:nvSpPr>
          <p:spPr>
            <a:xfrm>
              <a:off x="514967" y="4878314"/>
              <a:ext cx="1691266" cy="1691266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02" name="Grafik 701" descr="Programmierer">
              <a:extLst>
                <a:ext uri="{FF2B5EF4-FFF2-40B4-BE49-F238E27FC236}">
                  <a16:creationId xmlns:a16="http://schemas.microsoft.com/office/drawing/2014/main" id="{F77AFB95-D9F6-3C86-E765-67BE778D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8415" y="5081236"/>
              <a:ext cx="914400" cy="914400"/>
            </a:xfrm>
            <a:prstGeom prst="rect">
              <a:avLst/>
            </a:prstGeom>
          </p:spPr>
        </p:pic>
        <p:sp>
          <p:nvSpPr>
            <p:cNvPr id="703" name="Textfeld 702">
              <a:extLst>
                <a:ext uri="{FF2B5EF4-FFF2-40B4-BE49-F238E27FC236}">
                  <a16:creationId xmlns:a16="http://schemas.microsoft.com/office/drawing/2014/main" id="{CCD40B9C-2498-47B1-7855-2F745650AC77}"/>
                </a:ext>
              </a:extLst>
            </p:cNvPr>
            <p:cNvSpPr txBox="1"/>
            <p:nvPr/>
          </p:nvSpPr>
          <p:spPr>
            <a:xfrm>
              <a:off x="774481" y="5995636"/>
              <a:ext cx="1162269" cy="568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Researchers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Blinded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</p:grpSp>
      <p:grpSp>
        <p:nvGrpSpPr>
          <p:cNvPr id="729" name="Gruppieren 728">
            <a:extLst>
              <a:ext uri="{FF2B5EF4-FFF2-40B4-BE49-F238E27FC236}">
                <a16:creationId xmlns:a16="http://schemas.microsoft.com/office/drawing/2014/main" id="{29B6DCA7-F7DF-16E8-C6B5-D4A911E561EC}"/>
              </a:ext>
            </a:extLst>
          </p:cNvPr>
          <p:cNvGrpSpPr/>
          <p:nvPr/>
        </p:nvGrpSpPr>
        <p:grpSpPr>
          <a:xfrm>
            <a:off x="1815833" y="274963"/>
            <a:ext cx="9079176" cy="1635231"/>
            <a:chOff x="1815833" y="274963"/>
            <a:chExt cx="9079176" cy="1635231"/>
          </a:xfrm>
        </p:grpSpPr>
        <p:cxnSp>
          <p:nvCxnSpPr>
            <p:cNvPr id="619" name="Gerade Verbindung mit Pfeil 618">
              <a:extLst>
                <a:ext uri="{FF2B5EF4-FFF2-40B4-BE49-F238E27FC236}">
                  <a16:creationId xmlns:a16="http://schemas.microsoft.com/office/drawing/2014/main" id="{DC34C79C-D8BD-7BBD-AC88-1DB8E62DC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781" y="1337002"/>
              <a:ext cx="874305" cy="0"/>
            </a:xfrm>
            <a:prstGeom prst="straightConnector1">
              <a:avLst/>
            </a:prstGeom>
            <a:noFill/>
            <a:ln w="38100" cap="rnd" cmpd="sng" algn="ctr">
              <a:solidFill>
                <a:srgbClr val="C0504D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grpSp>
          <p:nvGrpSpPr>
            <p:cNvPr id="713" name="Gruppieren 712">
              <a:extLst>
                <a:ext uri="{FF2B5EF4-FFF2-40B4-BE49-F238E27FC236}">
                  <a16:creationId xmlns:a16="http://schemas.microsoft.com/office/drawing/2014/main" id="{18DCC1F9-FABA-221D-CE0E-5E398F4745F2}"/>
                </a:ext>
              </a:extLst>
            </p:cNvPr>
            <p:cNvGrpSpPr/>
            <p:nvPr/>
          </p:nvGrpSpPr>
          <p:grpSpPr>
            <a:xfrm>
              <a:off x="1815833" y="274963"/>
              <a:ext cx="9079176" cy="1635231"/>
              <a:chOff x="1815833" y="274963"/>
              <a:chExt cx="9079176" cy="1635231"/>
            </a:xfrm>
          </p:grpSpPr>
          <p:cxnSp>
            <p:nvCxnSpPr>
              <p:cNvPr id="591" name="Gerade Verbindung mit Pfeil 590">
                <a:extLst>
                  <a:ext uri="{FF2B5EF4-FFF2-40B4-BE49-F238E27FC236}">
                    <a16:creationId xmlns:a16="http://schemas.microsoft.com/office/drawing/2014/main" id="{6624EF10-06D9-E0C0-684E-2E0152AD39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3010" y="1037780"/>
                <a:ext cx="1331999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ysDot"/>
                <a:miter lim="800000"/>
                <a:tailEnd type="triangle"/>
              </a:ln>
              <a:effectLst/>
            </p:spPr>
          </p:cxnSp>
          <p:cxnSp>
            <p:nvCxnSpPr>
              <p:cNvPr id="592" name="Gerade Verbindung mit Pfeil 591">
                <a:extLst>
                  <a:ext uri="{FF2B5EF4-FFF2-40B4-BE49-F238E27FC236}">
                    <a16:creationId xmlns:a16="http://schemas.microsoft.com/office/drawing/2014/main" id="{5E330142-1DB3-CD3B-E9D2-10F467A916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27764" y="1337002"/>
                <a:ext cx="1311411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ysDot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594" name="Textfeld 593">
                <a:extLst>
                  <a:ext uri="{FF2B5EF4-FFF2-40B4-BE49-F238E27FC236}">
                    <a16:creationId xmlns:a16="http://schemas.microsoft.com/office/drawing/2014/main" id="{F71FF1D0-713F-5E43-6A50-4FF5BB87CB16}"/>
                  </a:ext>
                </a:extLst>
              </p:cNvPr>
              <p:cNvSpPr txBox="1"/>
              <p:nvPr/>
            </p:nvSpPr>
            <p:spPr>
              <a:xfrm>
                <a:off x="9825785" y="274963"/>
                <a:ext cx="895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MoMent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Data Entry &amp;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Schedule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Configuration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Textfeld 594">
                <a:extLst>
                  <a:ext uri="{FF2B5EF4-FFF2-40B4-BE49-F238E27FC236}">
                    <a16:creationId xmlns:a16="http://schemas.microsoft.com/office/drawing/2014/main" id="{010E0DDF-AA1C-FAE4-D5BA-562071530719}"/>
                  </a:ext>
                </a:extLst>
              </p:cNvPr>
              <p:cNvSpPr txBox="1"/>
              <p:nvPr/>
            </p:nvSpPr>
            <p:spPr>
              <a:xfrm>
                <a:off x="9810683" y="1389084"/>
                <a:ext cx="89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Monitoring &amp; Feedback</a:t>
                </a:r>
              </a:p>
            </p:txBody>
          </p:sp>
          <p:cxnSp>
            <p:nvCxnSpPr>
              <p:cNvPr id="601" name="Gerade Verbindung mit Pfeil 600">
                <a:extLst>
                  <a:ext uri="{FF2B5EF4-FFF2-40B4-BE49-F238E27FC236}">
                    <a16:creationId xmlns:a16="http://schemas.microsoft.com/office/drawing/2014/main" id="{0294E6C8-C1DE-002C-B3F1-03E9BDD4D9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1569" y="1337002"/>
                <a:ext cx="1265537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ysDot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02" name="Gerade Verbindung mit Pfeil 601">
                <a:extLst>
                  <a:ext uri="{FF2B5EF4-FFF2-40B4-BE49-F238E27FC236}">
                    <a16:creationId xmlns:a16="http://schemas.microsoft.com/office/drawing/2014/main" id="{0F4D380E-ECCF-5C04-9DDC-944AFF12E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5833" y="1037780"/>
                <a:ext cx="1281901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ysDot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03" name="Textfeld 602">
                <a:extLst>
                  <a:ext uri="{FF2B5EF4-FFF2-40B4-BE49-F238E27FC236}">
                    <a16:creationId xmlns:a16="http://schemas.microsoft.com/office/drawing/2014/main" id="{46972AE9-337D-E2F2-11EB-A479B95534C7}"/>
                  </a:ext>
                </a:extLst>
              </p:cNvPr>
              <p:cNvSpPr txBox="1"/>
              <p:nvPr/>
            </p:nvSpPr>
            <p:spPr>
              <a:xfrm>
                <a:off x="1815833" y="1356196"/>
                <a:ext cx="107982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MoMent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Items 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&amp; Schedule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Configuration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Textfeld 603">
                <a:extLst>
                  <a:ext uri="{FF2B5EF4-FFF2-40B4-BE49-F238E27FC236}">
                    <a16:creationId xmlns:a16="http://schemas.microsoft.com/office/drawing/2014/main" id="{BDEAADA7-3FD4-7A32-F985-6D50059B01B5}"/>
                  </a:ext>
                </a:extLst>
              </p:cNvPr>
              <p:cNvSpPr txBox="1"/>
              <p:nvPr/>
            </p:nvSpPr>
            <p:spPr>
              <a:xfrm>
                <a:off x="1918403" y="612780"/>
                <a:ext cx="89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Reports &amp;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Visualizations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14" name="Gerade Verbindung mit Pfeil 613">
                <a:extLst>
                  <a:ext uri="{FF2B5EF4-FFF2-40B4-BE49-F238E27FC236}">
                    <a16:creationId xmlns:a16="http://schemas.microsoft.com/office/drawing/2014/main" id="{A58537D3-54E6-3731-9F4F-CBE55BA186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1058" y="1337002"/>
                <a:ext cx="874305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615" name="Gerade Verbindung mit Pfeil 614">
                <a:extLst>
                  <a:ext uri="{FF2B5EF4-FFF2-40B4-BE49-F238E27FC236}">
                    <a16:creationId xmlns:a16="http://schemas.microsoft.com/office/drawing/2014/main" id="{A25A5E5B-4246-E671-DF1E-3B94980A02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1058" y="1037780"/>
                <a:ext cx="874305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sp>
            <p:nvSpPr>
              <p:cNvPr id="617" name="Textfeld 616">
                <a:extLst>
                  <a:ext uri="{FF2B5EF4-FFF2-40B4-BE49-F238E27FC236}">
                    <a16:creationId xmlns:a16="http://schemas.microsoft.com/office/drawing/2014/main" id="{3D782A03-6FDE-5516-4E6B-0F043FAE1537}"/>
                  </a:ext>
                </a:extLst>
              </p:cNvPr>
              <p:cNvSpPr txBox="1"/>
              <p:nvPr/>
            </p:nvSpPr>
            <p:spPr>
              <a:xfrm>
                <a:off x="6924699" y="1340277"/>
                <a:ext cx="124025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MoMent</a:t>
                </a: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Items &amp;</a:t>
                </a:r>
                <a:b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Visualizations</a:t>
                </a:r>
                <a:endParaRPr kumimoji="0" lang="de-DE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Textfeld 617">
                <a:extLst>
                  <a:ext uri="{FF2B5EF4-FFF2-40B4-BE49-F238E27FC236}">
                    <a16:creationId xmlns:a16="http://schemas.microsoft.com/office/drawing/2014/main" id="{62BAC2A7-F64F-36D3-B465-58301EC75966}"/>
                  </a:ext>
                </a:extLst>
              </p:cNvPr>
              <p:cNvSpPr txBox="1"/>
              <p:nvPr/>
            </p:nvSpPr>
            <p:spPr>
              <a:xfrm>
                <a:off x="6957080" y="424411"/>
                <a:ext cx="109583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MoMent</a:t>
                </a: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Data &amp;</a:t>
                </a:r>
                <a:b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Schedule</a:t>
                </a:r>
                <a:b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</a:b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Configuration</a:t>
                </a:r>
                <a:endParaRPr kumimoji="0" lang="de-DE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20" name="Gerade Verbindung mit Pfeil 619">
                <a:extLst>
                  <a:ext uri="{FF2B5EF4-FFF2-40B4-BE49-F238E27FC236}">
                    <a16:creationId xmlns:a16="http://schemas.microsoft.com/office/drawing/2014/main" id="{7CE69771-651E-4689-63A6-584437AD4F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7781" y="1037780"/>
                <a:ext cx="874305" cy="0"/>
              </a:xfrm>
              <a:prstGeom prst="straightConnector1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sp>
            <p:nvSpPr>
              <p:cNvPr id="621" name="Textfeld 620">
                <a:extLst>
                  <a:ext uri="{FF2B5EF4-FFF2-40B4-BE49-F238E27FC236}">
                    <a16:creationId xmlns:a16="http://schemas.microsoft.com/office/drawing/2014/main" id="{6D95ADC7-10AC-6555-3748-F0BF338175F0}"/>
                  </a:ext>
                </a:extLst>
              </p:cNvPr>
              <p:cNvSpPr txBox="1"/>
              <p:nvPr/>
            </p:nvSpPr>
            <p:spPr>
              <a:xfrm>
                <a:off x="4661151" y="1321904"/>
                <a:ext cx="895052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Schedule &amp; </a:t>
                </a: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Therapist</a:t>
                </a: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Configuration</a:t>
                </a:r>
                <a:endParaRPr kumimoji="0" lang="de-DE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Textfeld 621">
                <a:extLst>
                  <a:ext uri="{FF2B5EF4-FFF2-40B4-BE49-F238E27FC236}">
                    <a16:creationId xmlns:a16="http://schemas.microsoft.com/office/drawing/2014/main" id="{9D065B71-9427-793C-B61D-AC23CF6A9121}"/>
                  </a:ext>
                </a:extLst>
              </p:cNvPr>
              <p:cNvSpPr txBox="1"/>
              <p:nvPr/>
            </p:nvSpPr>
            <p:spPr>
              <a:xfrm>
                <a:off x="4541810" y="595256"/>
                <a:ext cx="1104557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MoMent</a:t>
                </a:r>
                <a:r>
                  <a:rPr kumimoji="0" lang="de-DE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 Data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rPr>
                  <a:t>Visualizations</a:t>
                </a:r>
                <a:endParaRPr kumimoji="0" lang="de-DE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Ellipse 624">
                <a:extLst>
                  <a:ext uri="{FF2B5EF4-FFF2-40B4-BE49-F238E27FC236}">
                    <a16:creationId xmlns:a16="http://schemas.microsoft.com/office/drawing/2014/main" id="{B7627282-86A1-B3F1-210B-EC4F1D9B83CD}"/>
                  </a:ext>
                </a:extLst>
              </p:cNvPr>
              <p:cNvSpPr/>
              <p:nvPr/>
            </p:nvSpPr>
            <p:spPr>
              <a:xfrm>
                <a:off x="7367217" y="1007403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19050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626" name="Ellipse 625">
                <a:extLst>
                  <a:ext uri="{FF2B5EF4-FFF2-40B4-BE49-F238E27FC236}">
                    <a16:creationId xmlns:a16="http://schemas.microsoft.com/office/drawing/2014/main" id="{E1A94D9B-E335-C22D-ACA7-9BB5956EEEB4}"/>
                  </a:ext>
                </a:extLst>
              </p:cNvPr>
              <p:cNvSpPr/>
              <p:nvPr/>
            </p:nvSpPr>
            <p:spPr>
              <a:xfrm>
                <a:off x="4928837" y="1007403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19050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704AABE2-4F3D-BEF1-5C6C-44D4B1F0FE8E}"/>
              </a:ext>
            </a:extLst>
          </p:cNvPr>
          <p:cNvGrpSpPr/>
          <p:nvPr/>
        </p:nvGrpSpPr>
        <p:grpSpPr>
          <a:xfrm>
            <a:off x="5331207" y="1701907"/>
            <a:ext cx="2673988" cy="4008543"/>
            <a:chOff x="5331207" y="1701907"/>
            <a:chExt cx="2673988" cy="4008543"/>
          </a:xfrm>
        </p:grpSpPr>
        <p:sp>
          <p:nvSpPr>
            <p:cNvPr id="597" name="Textfeld 596">
              <a:extLst>
                <a:ext uri="{FF2B5EF4-FFF2-40B4-BE49-F238E27FC236}">
                  <a16:creationId xmlns:a16="http://schemas.microsoft.com/office/drawing/2014/main" id="{0B66FB1F-BF4A-0352-006C-45015B85D186}"/>
                </a:ext>
              </a:extLst>
            </p:cNvPr>
            <p:cNvSpPr txBox="1"/>
            <p:nvPr/>
          </p:nvSpPr>
          <p:spPr>
            <a:xfrm>
              <a:off x="6931494" y="2835945"/>
              <a:ext cx="89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Sensor Data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(JSON)</a:t>
              </a:r>
            </a:p>
          </p:txBody>
        </p:sp>
        <p:grpSp>
          <p:nvGrpSpPr>
            <p:cNvPr id="721" name="Gruppieren 720">
              <a:extLst>
                <a:ext uri="{FF2B5EF4-FFF2-40B4-BE49-F238E27FC236}">
                  <a16:creationId xmlns:a16="http://schemas.microsoft.com/office/drawing/2014/main" id="{2E51C734-01F8-B806-B83D-25DB0E83B6D4}"/>
                </a:ext>
              </a:extLst>
            </p:cNvPr>
            <p:cNvGrpSpPr/>
            <p:nvPr/>
          </p:nvGrpSpPr>
          <p:grpSpPr>
            <a:xfrm>
              <a:off x="5331207" y="1701907"/>
              <a:ext cx="2673988" cy="4008543"/>
              <a:chOff x="5331207" y="1701907"/>
              <a:chExt cx="2673988" cy="4008543"/>
            </a:xfrm>
          </p:grpSpPr>
          <p:cxnSp>
            <p:nvCxnSpPr>
              <p:cNvPr id="587" name="Verbinder: gekrümmt 586">
                <a:extLst>
                  <a:ext uri="{FF2B5EF4-FFF2-40B4-BE49-F238E27FC236}">
                    <a16:creationId xmlns:a16="http://schemas.microsoft.com/office/drawing/2014/main" id="{1502E4BE-6E4F-AF13-B590-8CAAFEB3CD6E}"/>
                  </a:ext>
                </a:extLst>
              </p:cNvPr>
              <p:cNvCxnSpPr>
                <a:cxnSpLocks/>
                <a:endCxn id="688" idx="0"/>
              </p:cNvCxnSpPr>
              <p:nvPr/>
            </p:nvCxnSpPr>
            <p:spPr>
              <a:xfrm rot="10800000" flipV="1">
                <a:off x="6329654" y="3327422"/>
                <a:ext cx="1675541" cy="1299135"/>
              </a:xfrm>
              <a:prstGeom prst="curvedConnector2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8" name="Gerade Verbindung mit Pfeil 587">
                <a:extLst>
                  <a:ext uri="{FF2B5EF4-FFF2-40B4-BE49-F238E27FC236}">
                    <a16:creationId xmlns:a16="http://schemas.microsoft.com/office/drawing/2014/main" id="{BF2F0F23-3457-99FA-5EB4-BE43FF8C5829}"/>
                  </a:ext>
                </a:extLst>
              </p:cNvPr>
              <p:cNvCxnSpPr>
                <a:stCxn id="694" idx="2"/>
                <a:endCxn id="688" idx="0"/>
              </p:cNvCxnSpPr>
              <p:nvPr/>
            </p:nvCxnSpPr>
            <p:spPr>
              <a:xfrm>
                <a:off x="6329653" y="1701907"/>
                <a:ext cx="0" cy="292465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98" name="Textfeld 597">
                <a:extLst>
                  <a:ext uri="{FF2B5EF4-FFF2-40B4-BE49-F238E27FC236}">
                    <a16:creationId xmlns:a16="http://schemas.microsoft.com/office/drawing/2014/main" id="{123647EE-7F9F-9520-1D39-C6CFEA6E9E52}"/>
                  </a:ext>
                </a:extLst>
              </p:cNvPr>
              <p:cNvSpPr txBox="1"/>
              <p:nvPr/>
            </p:nvSpPr>
            <p:spPr>
              <a:xfrm>
                <a:off x="5331207" y="2748046"/>
                <a:ext cx="89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DMMH Data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(JSON)</a:t>
                </a:r>
              </a:p>
            </p:txBody>
          </p:sp>
          <p:sp>
            <p:nvSpPr>
              <p:cNvPr id="599" name="Textfeld 598">
                <a:extLst>
                  <a:ext uri="{FF2B5EF4-FFF2-40B4-BE49-F238E27FC236}">
                    <a16:creationId xmlns:a16="http://schemas.microsoft.com/office/drawing/2014/main" id="{11531274-83A4-4A47-F98B-91E8DBF74267}"/>
                  </a:ext>
                </a:extLst>
              </p:cNvPr>
              <p:cNvSpPr txBox="1"/>
              <p:nvPr/>
            </p:nvSpPr>
            <p:spPr>
              <a:xfrm>
                <a:off x="7100311" y="5310340"/>
                <a:ext cx="89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eCRF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 Data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(CSV)</a:t>
                </a:r>
              </a:p>
            </p:txBody>
          </p:sp>
          <p:sp>
            <p:nvSpPr>
              <p:cNvPr id="627" name="Ellipse 626">
                <a:extLst>
                  <a:ext uri="{FF2B5EF4-FFF2-40B4-BE49-F238E27FC236}">
                    <a16:creationId xmlns:a16="http://schemas.microsoft.com/office/drawing/2014/main" id="{3DC89283-3036-D0BC-3260-E7514379C0E1}"/>
                  </a:ext>
                </a:extLst>
              </p:cNvPr>
              <p:cNvSpPr/>
              <p:nvPr/>
            </p:nvSpPr>
            <p:spPr>
              <a:xfrm>
                <a:off x="7274300" y="3196948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28575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628" name="Ellipse 627">
                <a:extLst>
                  <a:ext uri="{FF2B5EF4-FFF2-40B4-BE49-F238E27FC236}">
                    <a16:creationId xmlns:a16="http://schemas.microsoft.com/office/drawing/2014/main" id="{1AC8E06F-F338-9EA1-A1EA-BF934E3452D7}"/>
                  </a:ext>
                </a:extLst>
              </p:cNvPr>
              <p:cNvSpPr/>
              <p:nvPr/>
            </p:nvSpPr>
            <p:spPr>
              <a:xfrm>
                <a:off x="6148026" y="3077549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28575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630" name="Gerade Verbindung mit Pfeil 629">
                <a:extLst>
                  <a:ext uri="{FF2B5EF4-FFF2-40B4-BE49-F238E27FC236}">
                    <a16:creationId xmlns:a16="http://schemas.microsoft.com/office/drawing/2014/main" id="{CC77ED0F-7CA6-1B86-6721-851D845D3D96}"/>
                  </a:ext>
                </a:extLst>
              </p:cNvPr>
              <p:cNvCxnSpPr>
                <a:cxnSpLocks/>
                <a:stCxn id="710" idx="1"/>
                <a:endCxn id="688" idx="3"/>
              </p:cNvCxnSpPr>
              <p:nvPr/>
            </p:nvCxnSpPr>
            <p:spPr>
              <a:xfrm flipH="1" flipV="1">
                <a:off x="7121058" y="5156174"/>
                <a:ext cx="859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31" name="Ellipse 630">
                <a:extLst>
                  <a:ext uri="{FF2B5EF4-FFF2-40B4-BE49-F238E27FC236}">
                    <a16:creationId xmlns:a16="http://schemas.microsoft.com/office/drawing/2014/main" id="{85E17961-5FD5-4162-809C-1E244A84429A}"/>
                  </a:ext>
                </a:extLst>
              </p:cNvPr>
              <p:cNvSpPr/>
              <p:nvPr/>
            </p:nvSpPr>
            <p:spPr>
              <a:xfrm>
                <a:off x="7405868" y="4974548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28575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</p:grpSp>
      </p:grpSp>
      <p:grpSp>
        <p:nvGrpSpPr>
          <p:cNvPr id="712" name="Gruppieren 711">
            <a:extLst>
              <a:ext uri="{FF2B5EF4-FFF2-40B4-BE49-F238E27FC236}">
                <a16:creationId xmlns:a16="http://schemas.microsoft.com/office/drawing/2014/main" id="{997539C2-8E25-E40C-2F5A-B0D9C3DA95BC}"/>
              </a:ext>
            </a:extLst>
          </p:cNvPr>
          <p:cNvGrpSpPr/>
          <p:nvPr/>
        </p:nvGrpSpPr>
        <p:grpSpPr>
          <a:xfrm>
            <a:off x="3046194" y="522259"/>
            <a:ext cx="6516815" cy="1179648"/>
            <a:chOff x="3046194" y="522259"/>
            <a:chExt cx="6516815" cy="1179648"/>
          </a:xfrm>
        </p:grpSpPr>
        <p:grpSp>
          <p:nvGrpSpPr>
            <p:cNvPr id="616" name="Gruppieren 615">
              <a:extLst>
                <a:ext uri="{FF2B5EF4-FFF2-40B4-BE49-F238E27FC236}">
                  <a16:creationId xmlns:a16="http://schemas.microsoft.com/office/drawing/2014/main" id="{16B2FD87-1558-C6D8-AE51-EB4C464CF855}"/>
                </a:ext>
              </a:extLst>
            </p:cNvPr>
            <p:cNvGrpSpPr/>
            <p:nvPr/>
          </p:nvGrpSpPr>
          <p:grpSpPr>
            <a:xfrm>
              <a:off x="7980199" y="642675"/>
              <a:ext cx="1582810" cy="1059232"/>
              <a:chOff x="7714001" y="642675"/>
              <a:chExt cx="1582810" cy="1059232"/>
            </a:xfrm>
          </p:grpSpPr>
          <p:sp>
            <p:nvSpPr>
              <p:cNvPr id="699" name="Abgerundetes Rechteck 20">
                <a:extLst>
                  <a:ext uri="{FF2B5EF4-FFF2-40B4-BE49-F238E27FC236}">
                    <a16:creationId xmlns:a16="http://schemas.microsoft.com/office/drawing/2014/main" id="{5C523CEB-70EF-7119-EDBC-F7B406086F04}"/>
                  </a:ext>
                </a:extLst>
              </p:cNvPr>
              <p:cNvSpPr/>
              <p:nvPr/>
            </p:nvSpPr>
            <p:spPr>
              <a:xfrm>
                <a:off x="7714001" y="642675"/>
                <a:ext cx="1582810" cy="1059232"/>
              </a:xfrm>
              <a:prstGeom prst="roundRect">
                <a:avLst>
                  <a:gd name="adj" fmla="val 9437"/>
                </a:avLst>
              </a:prstGeom>
              <a:solidFill>
                <a:srgbClr val="C0504D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MoMent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App </a:t>
                </a:r>
              </a:p>
            </p:txBody>
          </p:sp>
          <p:pic>
            <p:nvPicPr>
              <p:cNvPr id="700" name="Grafik 699" descr="Smartphone">
                <a:extLst>
                  <a:ext uri="{FF2B5EF4-FFF2-40B4-BE49-F238E27FC236}">
                    <a16:creationId xmlns:a16="http://schemas.microsoft.com/office/drawing/2014/main" id="{D328478A-F75C-C3DD-90D0-30846FB10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231086" y="97053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B17EC186-20FB-E6DA-ED74-D13E02591C72}"/>
                </a:ext>
              </a:extLst>
            </p:cNvPr>
            <p:cNvGrpSpPr/>
            <p:nvPr/>
          </p:nvGrpSpPr>
          <p:grpSpPr>
            <a:xfrm>
              <a:off x="3096297" y="642675"/>
              <a:ext cx="1582810" cy="1059232"/>
              <a:chOff x="2087236" y="895842"/>
              <a:chExt cx="1582810" cy="1059232"/>
            </a:xfrm>
          </p:grpSpPr>
          <p:sp>
            <p:nvSpPr>
              <p:cNvPr id="696" name="Abgerundetes Rechteck 11">
                <a:extLst>
                  <a:ext uri="{FF2B5EF4-FFF2-40B4-BE49-F238E27FC236}">
                    <a16:creationId xmlns:a16="http://schemas.microsoft.com/office/drawing/2014/main" id="{4F6D5F89-C462-B59E-D9A4-F8A06E85F8ED}"/>
                  </a:ext>
                </a:extLst>
              </p:cNvPr>
              <p:cNvSpPr/>
              <p:nvPr/>
            </p:nvSpPr>
            <p:spPr>
              <a:xfrm>
                <a:off x="2087236" y="895842"/>
                <a:ext cx="1582810" cy="1059232"/>
              </a:xfrm>
              <a:prstGeom prst="roundRect">
                <a:avLst>
                  <a:gd name="adj" fmla="val 8815"/>
                </a:avLst>
              </a:prstGeom>
              <a:solidFill>
                <a:srgbClr val="C0504D">
                  <a:lumMod val="40000"/>
                  <a:lumOff val="60000"/>
                </a:srgbClr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Moment Dashboard</a:t>
                </a:r>
              </a:p>
            </p:txBody>
          </p:sp>
          <p:pic>
            <p:nvPicPr>
              <p:cNvPr id="697" name="Grafik 696" descr="Balkendiagramm">
                <a:extLst>
                  <a:ext uri="{FF2B5EF4-FFF2-40B4-BE49-F238E27FC236}">
                    <a16:creationId xmlns:a16="http://schemas.microsoft.com/office/drawing/2014/main" id="{32CD0A1E-AAF2-25F2-C3BD-E4E0AF840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76812" y="1223700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698" name="Grafik 697" descr="Glühbirne und Zahnrad">
                <a:extLst>
                  <a:ext uri="{FF2B5EF4-FFF2-40B4-BE49-F238E27FC236}">
                    <a16:creationId xmlns:a16="http://schemas.microsoft.com/office/drawing/2014/main" id="{D3320B24-88E9-E018-3FAB-E6FD199DB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11901" y="1223700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E2F9F196-BF09-6B35-85D0-5206F69EB69A}"/>
                </a:ext>
              </a:extLst>
            </p:cNvPr>
            <p:cNvGrpSpPr/>
            <p:nvPr/>
          </p:nvGrpSpPr>
          <p:grpSpPr>
            <a:xfrm>
              <a:off x="5538248" y="642675"/>
              <a:ext cx="1582810" cy="1059232"/>
              <a:chOff x="4038573" y="895842"/>
              <a:chExt cx="1582810" cy="1059232"/>
            </a:xfrm>
          </p:grpSpPr>
          <p:sp>
            <p:nvSpPr>
              <p:cNvPr id="694" name="Abgerundetes Rechteck 4">
                <a:extLst>
                  <a:ext uri="{FF2B5EF4-FFF2-40B4-BE49-F238E27FC236}">
                    <a16:creationId xmlns:a16="http://schemas.microsoft.com/office/drawing/2014/main" id="{8C21A04A-5F8D-3201-E631-A43C276F174A}"/>
                  </a:ext>
                </a:extLst>
              </p:cNvPr>
              <p:cNvSpPr/>
              <p:nvPr/>
            </p:nvSpPr>
            <p:spPr>
              <a:xfrm>
                <a:off x="4038573" y="895842"/>
                <a:ext cx="1582810" cy="1059232"/>
              </a:xfrm>
              <a:prstGeom prst="roundRect">
                <a:avLst>
                  <a:gd name="adj" fmla="val 8216"/>
                </a:avLst>
              </a:prstGeom>
              <a:solidFill>
                <a:srgbClr val="C0504D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DMMH Backend</a:t>
                </a:r>
              </a:p>
            </p:txBody>
          </p:sp>
          <p:pic>
            <p:nvPicPr>
              <p:cNvPr id="695" name="Grafik 694" descr="Datenbank">
                <a:extLst>
                  <a:ext uri="{FF2B5EF4-FFF2-40B4-BE49-F238E27FC236}">
                    <a16:creationId xmlns:a16="http://schemas.microsoft.com/office/drawing/2014/main" id="{61FBB5AB-D5E2-E91E-7AF9-9A241F125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566616" y="122369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637" name="Rechteck 636">
              <a:extLst>
                <a:ext uri="{FF2B5EF4-FFF2-40B4-BE49-F238E27FC236}">
                  <a16:creationId xmlns:a16="http://schemas.microsoft.com/office/drawing/2014/main" id="{4EE4B95C-449C-C81A-AC37-89410A451E57}"/>
                </a:ext>
              </a:extLst>
            </p:cNvPr>
            <p:cNvSpPr/>
            <p:nvPr/>
          </p:nvSpPr>
          <p:spPr>
            <a:xfrm>
              <a:off x="3046194" y="527482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38" name="Rechteck 637">
              <a:extLst>
                <a:ext uri="{FF2B5EF4-FFF2-40B4-BE49-F238E27FC236}">
                  <a16:creationId xmlns:a16="http://schemas.microsoft.com/office/drawing/2014/main" id="{4AED26A5-2B2A-B310-28B2-A540D0A77A4A}"/>
                </a:ext>
              </a:extLst>
            </p:cNvPr>
            <p:cNvSpPr/>
            <p:nvPr/>
          </p:nvSpPr>
          <p:spPr>
            <a:xfrm>
              <a:off x="5496829" y="522259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9" name="Rechteck 638">
              <a:extLst>
                <a:ext uri="{FF2B5EF4-FFF2-40B4-BE49-F238E27FC236}">
                  <a16:creationId xmlns:a16="http://schemas.microsoft.com/office/drawing/2014/main" id="{71B2EE0C-A279-6EA2-790E-638AC4302B03}"/>
                </a:ext>
              </a:extLst>
            </p:cNvPr>
            <p:cNvSpPr/>
            <p:nvPr/>
          </p:nvSpPr>
          <p:spPr>
            <a:xfrm>
              <a:off x="7934565" y="527482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B8B16EB8-6F23-CFD2-950B-856E91CB04F0}"/>
              </a:ext>
            </a:extLst>
          </p:cNvPr>
          <p:cNvGrpSpPr/>
          <p:nvPr/>
        </p:nvGrpSpPr>
        <p:grpSpPr>
          <a:xfrm>
            <a:off x="7936003" y="2532294"/>
            <a:ext cx="1627007" cy="3153497"/>
            <a:chOff x="7936003" y="2532294"/>
            <a:chExt cx="1627007" cy="3153497"/>
          </a:xfrm>
        </p:grpSpPr>
        <p:grpSp>
          <p:nvGrpSpPr>
            <p:cNvPr id="586" name="Gruppieren 585">
              <a:extLst>
                <a:ext uri="{FF2B5EF4-FFF2-40B4-BE49-F238E27FC236}">
                  <a16:creationId xmlns:a16="http://schemas.microsoft.com/office/drawing/2014/main" id="{4A484F1C-AB17-724E-0C36-3B3DBA445812}"/>
                </a:ext>
              </a:extLst>
            </p:cNvPr>
            <p:cNvGrpSpPr/>
            <p:nvPr/>
          </p:nvGrpSpPr>
          <p:grpSpPr>
            <a:xfrm>
              <a:off x="7980199" y="4626559"/>
              <a:ext cx="1582811" cy="1059232"/>
              <a:chOff x="6065522" y="2498910"/>
              <a:chExt cx="1582811" cy="1059232"/>
            </a:xfrm>
          </p:grpSpPr>
          <p:sp>
            <p:nvSpPr>
              <p:cNvPr id="710" name="Abgerundetes Rechteck 20">
                <a:extLst>
                  <a:ext uri="{FF2B5EF4-FFF2-40B4-BE49-F238E27FC236}">
                    <a16:creationId xmlns:a16="http://schemas.microsoft.com/office/drawing/2014/main" id="{BA8CFABE-DE20-6214-7672-A2F50D51B95C}"/>
                  </a:ext>
                </a:extLst>
              </p:cNvPr>
              <p:cNvSpPr/>
              <p:nvPr/>
            </p:nvSpPr>
            <p:spPr>
              <a:xfrm>
                <a:off x="6065522" y="2498910"/>
                <a:ext cx="1582811" cy="1059232"/>
              </a:xfrm>
              <a:prstGeom prst="roundRect">
                <a:avLst>
                  <a:gd name="adj" fmla="val 8216"/>
                </a:avLst>
              </a:prstGeom>
              <a:solidFill>
                <a:srgbClr val="1F497D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Maganamed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eCRF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11" name="Grafik 710" descr="Internet">
                <a:extLst>
                  <a:ext uri="{FF2B5EF4-FFF2-40B4-BE49-F238E27FC236}">
                    <a16:creationId xmlns:a16="http://schemas.microsoft.com/office/drawing/2014/main" id="{5125C72B-3A4A-A72D-1C39-2D4E1CA30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548354" y="2842987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632" name="Gruppieren 631">
              <a:extLst>
                <a:ext uri="{FF2B5EF4-FFF2-40B4-BE49-F238E27FC236}">
                  <a16:creationId xmlns:a16="http://schemas.microsoft.com/office/drawing/2014/main" id="{E870592B-DE3A-0E9E-DC05-73CC29DD7761}"/>
                </a:ext>
              </a:extLst>
            </p:cNvPr>
            <p:cNvGrpSpPr/>
            <p:nvPr/>
          </p:nvGrpSpPr>
          <p:grpSpPr>
            <a:xfrm>
              <a:off x="7980199" y="2634617"/>
              <a:ext cx="1582810" cy="1059232"/>
              <a:chOff x="8006413" y="1331519"/>
              <a:chExt cx="1582810" cy="1059232"/>
            </a:xfrm>
          </p:grpSpPr>
          <p:sp>
            <p:nvSpPr>
              <p:cNvPr id="690" name="Abgerundetes Rechteck 20">
                <a:extLst>
                  <a:ext uri="{FF2B5EF4-FFF2-40B4-BE49-F238E27FC236}">
                    <a16:creationId xmlns:a16="http://schemas.microsoft.com/office/drawing/2014/main" id="{9FD26652-C715-6BA7-F675-51427B20D11C}"/>
                  </a:ext>
                </a:extLst>
              </p:cNvPr>
              <p:cNvSpPr/>
              <p:nvPr/>
            </p:nvSpPr>
            <p:spPr>
              <a:xfrm>
                <a:off x="8006413" y="1331519"/>
                <a:ext cx="1582810" cy="1059232"/>
              </a:xfrm>
              <a:prstGeom prst="roundRect">
                <a:avLst>
                  <a:gd name="adj" fmla="val 9423"/>
                </a:avLst>
              </a:prstGeom>
              <a:solidFill>
                <a:srgbClr val="1F497D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movisensXS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1" name="Grafik 690" descr="Forschung">
                <a:extLst>
                  <a:ext uri="{FF2B5EF4-FFF2-40B4-BE49-F238E27FC236}">
                    <a16:creationId xmlns:a16="http://schemas.microsoft.com/office/drawing/2014/main" id="{4CCDB946-0D68-7937-C536-45359FC79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077410" y="1639171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692" name="Grafik 691" descr="Smartphone">
                <a:extLst>
                  <a:ext uri="{FF2B5EF4-FFF2-40B4-BE49-F238E27FC236}">
                    <a16:creationId xmlns:a16="http://schemas.microsoft.com/office/drawing/2014/main" id="{C3F7DA67-D5F7-9928-C117-4D3F29226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040583" y="1639171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693" name="Grafik 692" descr="Datenbank">
                <a:extLst>
                  <a:ext uri="{FF2B5EF4-FFF2-40B4-BE49-F238E27FC236}">
                    <a16:creationId xmlns:a16="http://schemas.microsoft.com/office/drawing/2014/main" id="{B4609125-28B4-E06C-63B3-9FF5E5C95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560736" y="163917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640" name="Rechteck 639">
              <a:extLst>
                <a:ext uri="{FF2B5EF4-FFF2-40B4-BE49-F238E27FC236}">
                  <a16:creationId xmlns:a16="http://schemas.microsoft.com/office/drawing/2014/main" id="{100248CC-D8AF-09F3-161C-96AA5035852C}"/>
                </a:ext>
              </a:extLst>
            </p:cNvPr>
            <p:cNvSpPr/>
            <p:nvPr/>
          </p:nvSpPr>
          <p:spPr>
            <a:xfrm>
              <a:off x="7936003" y="2532294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41" name="Rechteck 640">
              <a:extLst>
                <a:ext uri="{FF2B5EF4-FFF2-40B4-BE49-F238E27FC236}">
                  <a16:creationId xmlns:a16="http://schemas.microsoft.com/office/drawing/2014/main" id="{8B5E8D2D-DDB5-3F32-A587-43E81B90A1B2}"/>
                </a:ext>
              </a:extLst>
            </p:cNvPr>
            <p:cNvSpPr/>
            <p:nvPr/>
          </p:nvSpPr>
          <p:spPr>
            <a:xfrm>
              <a:off x="7936003" y="4523694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A3E11D73-2137-5253-76DA-F2B7C3E8D642}"/>
              </a:ext>
            </a:extLst>
          </p:cNvPr>
          <p:cNvGrpSpPr/>
          <p:nvPr/>
        </p:nvGrpSpPr>
        <p:grpSpPr>
          <a:xfrm>
            <a:off x="7725961" y="6080312"/>
            <a:ext cx="4466039" cy="777688"/>
            <a:chOff x="0" y="6080312"/>
            <a:chExt cx="4466039" cy="777688"/>
          </a:xfrm>
        </p:grpSpPr>
        <p:sp>
          <p:nvSpPr>
            <p:cNvPr id="673" name="Rechteck 672">
              <a:extLst>
                <a:ext uri="{FF2B5EF4-FFF2-40B4-BE49-F238E27FC236}">
                  <a16:creationId xmlns:a16="http://schemas.microsoft.com/office/drawing/2014/main" id="{E0D9A824-F4F5-DAD6-6DDF-6B3D9D3F787E}"/>
                </a:ext>
              </a:extLst>
            </p:cNvPr>
            <p:cNvSpPr/>
            <p:nvPr/>
          </p:nvSpPr>
          <p:spPr>
            <a:xfrm>
              <a:off x="0" y="6080312"/>
              <a:ext cx="4466039" cy="77768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74" name="Gerade Verbindung mit Pfeil 673">
              <a:extLst>
                <a:ext uri="{FF2B5EF4-FFF2-40B4-BE49-F238E27FC236}">
                  <a16:creationId xmlns:a16="http://schemas.microsoft.com/office/drawing/2014/main" id="{DBB1DCB4-03CC-5189-AEA6-3136EACC7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759" y="6293507"/>
              <a:ext cx="36844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675" name="Gerade Verbindung mit Pfeil 674">
              <a:extLst>
                <a:ext uri="{FF2B5EF4-FFF2-40B4-BE49-F238E27FC236}">
                  <a16:creationId xmlns:a16="http://schemas.microsoft.com/office/drawing/2014/main" id="{DE9E02BA-6798-0734-208D-34E8DBE2C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759" y="6623446"/>
              <a:ext cx="368446" cy="0"/>
            </a:xfrm>
            <a:prstGeom prst="straightConnector1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ysDot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676" name="Textfeld 675">
              <a:extLst>
                <a:ext uri="{FF2B5EF4-FFF2-40B4-BE49-F238E27FC236}">
                  <a16:creationId xmlns:a16="http://schemas.microsoft.com/office/drawing/2014/main" id="{58C6BD3A-DEDA-2393-36AF-97EAECDCB860}"/>
                </a:ext>
              </a:extLst>
            </p:cNvPr>
            <p:cNvSpPr txBox="1"/>
            <p:nvPr/>
          </p:nvSpPr>
          <p:spPr>
            <a:xfrm>
              <a:off x="505204" y="6178089"/>
              <a:ext cx="1117614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Technical Interfaces</a:t>
              </a:r>
            </a:p>
          </p:txBody>
        </p:sp>
        <p:sp>
          <p:nvSpPr>
            <p:cNvPr id="677" name="Textfeld 676">
              <a:extLst>
                <a:ext uri="{FF2B5EF4-FFF2-40B4-BE49-F238E27FC236}">
                  <a16:creationId xmlns:a16="http://schemas.microsoft.com/office/drawing/2014/main" id="{D5176A28-9672-F7AD-1ED1-8CA3F3FE40F5}"/>
                </a:ext>
              </a:extLst>
            </p:cNvPr>
            <p:cNvSpPr txBox="1"/>
            <p:nvPr/>
          </p:nvSpPr>
          <p:spPr>
            <a:xfrm>
              <a:off x="505204" y="6508028"/>
              <a:ext cx="942887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User Interaction</a:t>
              </a:r>
            </a:p>
          </p:txBody>
        </p:sp>
        <p:sp>
          <p:nvSpPr>
            <p:cNvPr id="678" name="Rechteck 677">
              <a:extLst>
                <a:ext uri="{FF2B5EF4-FFF2-40B4-BE49-F238E27FC236}">
                  <a16:creationId xmlns:a16="http://schemas.microsoft.com/office/drawing/2014/main" id="{3ADAC08E-12AE-33BF-BC24-23F35730F306}"/>
                </a:ext>
              </a:extLst>
            </p:cNvPr>
            <p:cNvSpPr/>
            <p:nvPr/>
          </p:nvSpPr>
          <p:spPr>
            <a:xfrm>
              <a:off x="1672763" y="6210807"/>
              <a:ext cx="128561" cy="129298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Textfeld 678">
              <a:extLst>
                <a:ext uri="{FF2B5EF4-FFF2-40B4-BE49-F238E27FC236}">
                  <a16:creationId xmlns:a16="http://schemas.microsoft.com/office/drawing/2014/main" id="{8FC31BA1-A163-2571-2138-0FE041CC34ED}"/>
                </a:ext>
              </a:extLst>
            </p:cNvPr>
            <p:cNvSpPr txBox="1"/>
            <p:nvPr/>
          </p:nvSpPr>
          <p:spPr>
            <a:xfrm>
              <a:off x="1737044" y="6157508"/>
              <a:ext cx="1614545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Clinical Care Data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Research Data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Identifying</a:t>
              </a: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&amp; Pseudonym Data</a:t>
              </a:r>
            </a:p>
          </p:txBody>
        </p:sp>
        <p:sp>
          <p:nvSpPr>
            <p:cNvPr id="680" name="Rechteck 679">
              <a:extLst>
                <a:ext uri="{FF2B5EF4-FFF2-40B4-BE49-F238E27FC236}">
                  <a16:creationId xmlns:a16="http://schemas.microsoft.com/office/drawing/2014/main" id="{6D12D0B6-8D24-794E-3FBF-BF991CAF8250}"/>
                </a:ext>
              </a:extLst>
            </p:cNvPr>
            <p:cNvSpPr/>
            <p:nvPr/>
          </p:nvSpPr>
          <p:spPr>
            <a:xfrm>
              <a:off x="1672763" y="6416025"/>
              <a:ext cx="128561" cy="129298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Rechteck 680">
              <a:extLst>
                <a:ext uri="{FF2B5EF4-FFF2-40B4-BE49-F238E27FC236}">
                  <a16:creationId xmlns:a16="http://schemas.microsoft.com/office/drawing/2014/main" id="{469828FA-33A3-3281-C14B-C1F1FE1300A9}"/>
                </a:ext>
              </a:extLst>
            </p:cNvPr>
            <p:cNvSpPr/>
            <p:nvPr/>
          </p:nvSpPr>
          <p:spPr>
            <a:xfrm>
              <a:off x="1672763" y="6623446"/>
              <a:ext cx="128561" cy="129298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Rechteck 681">
              <a:extLst>
                <a:ext uri="{FF2B5EF4-FFF2-40B4-BE49-F238E27FC236}">
                  <a16:creationId xmlns:a16="http://schemas.microsoft.com/office/drawing/2014/main" id="{54FF86F7-902C-EDE2-836D-72921CAE885B}"/>
                </a:ext>
              </a:extLst>
            </p:cNvPr>
            <p:cNvSpPr/>
            <p:nvPr/>
          </p:nvSpPr>
          <p:spPr>
            <a:xfrm>
              <a:off x="3368260" y="6226759"/>
              <a:ext cx="216602" cy="216602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83" name="Ellipse 682">
              <a:extLst>
                <a:ext uri="{FF2B5EF4-FFF2-40B4-BE49-F238E27FC236}">
                  <a16:creationId xmlns:a16="http://schemas.microsoft.com/office/drawing/2014/main" id="{5330695A-BF6D-6680-3808-9648795DE0EA}"/>
                </a:ext>
              </a:extLst>
            </p:cNvPr>
            <p:cNvSpPr/>
            <p:nvPr/>
          </p:nvSpPr>
          <p:spPr>
            <a:xfrm>
              <a:off x="3346287" y="6495902"/>
              <a:ext cx="255084" cy="255084"/>
            </a:xfrm>
            <a:prstGeom prst="ellipse">
              <a:avLst/>
            </a:prstGeom>
            <a:solidFill>
              <a:srgbClr val="8064A2"/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84" name="Textfeld 683">
              <a:extLst>
                <a:ext uri="{FF2B5EF4-FFF2-40B4-BE49-F238E27FC236}">
                  <a16:creationId xmlns:a16="http://schemas.microsoft.com/office/drawing/2014/main" id="{36555474-977C-47B9-9102-DA2C0C5AC050}"/>
                </a:ext>
              </a:extLst>
            </p:cNvPr>
            <p:cNvSpPr txBox="1"/>
            <p:nvPr/>
          </p:nvSpPr>
          <p:spPr>
            <a:xfrm>
              <a:off x="3568315" y="6226759"/>
              <a:ext cx="784189" cy="507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Components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Interfaces</a:t>
              </a:r>
            </a:p>
          </p:txBody>
        </p:sp>
      </p:grpSp>
      <p:grpSp>
        <p:nvGrpSpPr>
          <p:cNvPr id="651" name="Gruppieren 650">
            <a:extLst>
              <a:ext uri="{FF2B5EF4-FFF2-40B4-BE49-F238E27FC236}">
                <a16:creationId xmlns:a16="http://schemas.microsoft.com/office/drawing/2014/main" id="{8F626E42-0F26-DEFA-3FEC-0426C90F71AF}"/>
              </a:ext>
            </a:extLst>
          </p:cNvPr>
          <p:cNvGrpSpPr/>
          <p:nvPr/>
        </p:nvGrpSpPr>
        <p:grpSpPr>
          <a:xfrm>
            <a:off x="170831" y="2575593"/>
            <a:ext cx="1190092" cy="1190092"/>
            <a:chOff x="628878" y="4681828"/>
            <a:chExt cx="1691266" cy="1691266"/>
          </a:xfrm>
        </p:grpSpPr>
        <p:sp>
          <p:nvSpPr>
            <p:cNvPr id="670" name="Oval 50">
              <a:extLst>
                <a:ext uri="{FF2B5EF4-FFF2-40B4-BE49-F238E27FC236}">
                  <a16:creationId xmlns:a16="http://schemas.microsoft.com/office/drawing/2014/main" id="{6FE2D355-30B1-76D4-6A8A-C9899D9AB5E3}"/>
                </a:ext>
              </a:extLst>
            </p:cNvPr>
            <p:cNvSpPr/>
            <p:nvPr/>
          </p:nvSpPr>
          <p:spPr>
            <a:xfrm>
              <a:off x="628878" y="4681828"/>
              <a:ext cx="1691266" cy="1691266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1" name="Grafik 670" descr="Programmierer">
              <a:extLst>
                <a:ext uri="{FF2B5EF4-FFF2-40B4-BE49-F238E27FC236}">
                  <a16:creationId xmlns:a16="http://schemas.microsoft.com/office/drawing/2014/main" id="{46BE49F7-58E0-7E84-2DDE-CFE209CAE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3906" y="4846795"/>
              <a:ext cx="914399" cy="914400"/>
            </a:xfrm>
            <a:prstGeom prst="rect">
              <a:avLst/>
            </a:prstGeom>
          </p:spPr>
        </p:pic>
        <p:sp>
          <p:nvSpPr>
            <p:cNvPr id="672" name="Textfeld 671">
              <a:extLst>
                <a:ext uri="{FF2B5EF4-FFF2-40B4-BE49-F238E27FC236}">
                  <a16:creationId xmlns:a16="http://schemas.microsoft.com/office/drawing/2014/main" id="{33B48FA4-B1F7-F4A6-848B-FE7CF4DE5826}"/>
                </a:ext>
              </a:extLst>
            </p:cNvPr>
            <p:cNvSpPr txBox="1"/>
            <p:nvPr/>
          </p:nvSpPr>
          <p:spPr>
            <a:xfrm>
              <a:off x="852813" y="5709055"/>
              <a:ext cx="1162269" cy="568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Researchers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unblinded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</p:grpSp>
      <p:grpSp>
        <p:nvGrpSpPr>
          <p:cNvPr id="728" name="Gruppieren 727">
            <a:extLst>
              <a:ext uri="{FF2B5EF4-FFF2-40B4-BE49-F238E27FC236}">
                <a16:creationId xmlns:a16="http://schemas.microsoft.com/office/drawing/2014/main" id="{F2BF416F-8D92-C350-2DCA-DBD4A9D8AB68}"/>
              </a:ext>
            </a:extLst>
          </p:cNvPr>
          <p:cNvGrpSpPr/>
          <p:nvPr/>
        </p:nvGrpSpPr>
        <p:grpSpPr>
          <a:xfrm>
            <a:off x="1238694" y="1701907"/>
            <a:ext cx="7532911" cy="2924652"/>
            <a:chOff x="1238694" y="1701907"/>
            <a:chExt cx="7532911" cy="2924652"/>
          </a:xfrm>
        </p:grpSpPr>
        <p:cxnSp>
          <p:nvCxnSpPr>
            <p:cNvPr id="648" name="Verbinder: gekrümmt 123">
              <a:extLst>
                <a:ext uri="{FF2B5EF4-FFF2-40B4-BE49-F238E27FC236}">
                  <a16:creationId xmlns:a16="http://schemas.microsoft.com/office/drawing/2014/main" id="{BF7E428F-5AC3-B8B0-E5FA-303FB3BD0367}"/>
                </a:ext>
              </a:extLst>
            </p:cNvPr>
            <p:cNvCxnSpPr>
              <a:cxnSpLocks/>
              <a:stCxn id="670" idx="6"/>
              <a:endCxn id="696" idx="2"/>
            </p:cNvCxnSpPr>
            <p:nvPr/>
          </p:nvCxnSpPr>
          <p:spPr>
            <a:xfrm flipV="1">
              <a:off x="1360923" y="1701907"/>
              <a:ext cx="2526779" cy="1468732"/>
            </a:xfrm>
            <a:prstGeom prst="curvedConnector2">
              <a:avLst/>
            </a:prstGeom>
            <a:noFill/>
            <a:ln w="38100" cap="rnd" cmpd="sng" algn="ctr">
              <a:solidFill>
                <a:srgbClr val="4F81BD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722" name="Gruppieren 721">
              <a:extLst>
                <a:ext uri="{FF2B5EF4-FFF2-40B4-BE49-F238E27FC236}">
                  <a16:creationId xmlns:a16="http://schemas.microsoft.com/office/drawing/2014/main" id="{F593FC70-7910-475C-9456-8377C0005599}"/>
                </a:ext>
              </a:extLst>
            </p:cNvPr>
            <p:cNvGrpSpPr/>
            <p:nvPr/>
          </p:nvGrpSpPr>
          <p:grpSpPr>
            <a:xfrm>
              <a:off x="1238694" y="1701907"/>
              <a:ext cx="7532911" cy="2924652"/>
              <a:chOff x="1238694" y="1701907"/>
              <a:chExt cx="7532911" cy="2924652"/>
            </a:xfrm>
          </p:grpSpPr>
          <p:sp>
            <p:nvSpPr>
              <p:cNvPr id="646" name="Textfeld 645">
                <a:extLst>
                  <a:ext uri="{FF2B5EF4-FFF2-40B4-BE49-F238E27FC236}">
                    <a16:creationId xmlns:a16="http://schemas.microsoft.com/office/drawing/2014/main" id="{5809A813-D638-15A9-C6A1-97B080B1BBAF}"/>
                  </a:ext>
                </a:extLst>
              </p:cNvPr>
              <p:cNvSpPr txBox="1"/>
              <p:nvPr/>
            </p:nvSpPr>
            <p:spPr>
              <a:xfrm>
                <a:off x="4359185" y="3272711"/>
                <a:ext cx="1115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Physician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eCRF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 Data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entry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7BE3F90B-BD5F-8E3A-BD87-D855F6A610C1}"/>
                  </a:ext>
                </a:extLst>
              </p:cNvPr>
              <p:cNvGrpSpPr/>
              <p:nvPr/>
            </p:nvGrpSpPr>
            <p:grpSpPr>
              <a:xfrm>
                <a:off x="1238694" y="1701907"/>
                <a:ext cx="7532911" cy="2924652"/>
                <a:chOff x="1238694" y="1701907"/>
                <a:chExt cx="7532911" cy="2924652"/>
              </a:xfrm>
            </p:grpSpPr>
            <p:cxnSp>
              <p:nvCxnSpPr>
                <p:cNvPr id="610" name="Verbinder: gekrümmt 609">
                  <a:extLst>
                    <a:ext uri="{FF2B5EF4-FFF2-40B4-BE49-F238E27FC236}">
                      <a16:creationId xmlns:a16="http://schemas.microsoft.com/office/drawing/2014/main" id="{41E12A45-F5B3-F956-70A2-C0E01D756AF4}"/>
                    </a:ext>
                  </a:extLst>
                </p:cNvPr>
                <p:cNvCxnSpPr>
                  <a:cxnSpLocks/>
                  <a:stCxn id="704" idx="4"/>
                  <a:endCxn id="696" idx="2"/>
                </p:cNvCxnSpPr>
                <p:nvPr/>
              </p:nvCxnSpPr>
              <p:spPr>
                <a:xfrm rot="5400000" flipH="1" flipV="1">
                  <a:off x="2530483" y="410118"/>
                  <a:ext cx="65430" cy="2649007"/>
                </a:xfrm>
                <a:prstGeom prst="curvedConnector3">
                  <a:avLst>
                    <a:gd name="adj1" fmla="val -831501"/>
                  </a:avLst>
                </a:prstGeom>
                <a:noFill/>
                <a:ln w="38100" cap="rnd" cmpd="sng" algn="ctr">
                  <a:solidFill>
                    <a:srgbClr val="4F81BD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611" name="Textfeld 610">
                  <a:extLst>
                    <a:ext uri="{FF2B5EF4-FFF2-40B4-BE49-F238E27FC236}">
                      <a16:creationId xmlns:a16="http://schemas.microsoft.com/office/drawing/2014/main" id="{77A6E599-C3D3-1C01-1206-F2848C9EDF23}"/>
                    </a:ext>
                  </a:extLst>
                </p:cNvPr>
                <p:cNvSpPr txBox="1"/>
                <p:nvPr/>
              </p:nvSpPr>
              <p:spPr>
                <a:xfrm>
                  <a:off x="2223220" y="1898327"/>
                  <a:ext cx="9551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  <a:t>User</a:t>
                  </a:r>
                  <a:b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</a:b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  <a:t>Administration</a:t>
                  </a:r>
                </a:p>
              </p:txBody>
            </p:sp>
            <p:cxnSp>
              <p:nvCxnSpPr>
                <p:cNvPr id="645" name="Verbinder: gekrümmt 644">
                  <a:extLst>
                    <a:ext uri="{FF2B5EF4-FFF2-40B4-BE49-F238E27FC236}">
                      <a16:creationId xmlns:a16="http://schemas.microsoft.com/office/drawing/2014/main" id="{4FDEED13-2AF3-1492-E15D-3C6A066E4428}"/>
                    </a:ext>
                  </a:extLst>
                </p:cNvPr>
                <p:cNvCxnSpPr>
                  <a:cxnSpLocks/>
                  <a:stCxn id="704" idx="4"/>
                  <a:endCxn id="710" idx="0"/>
                </p:cNvCxnSpPr>
                <p:nvPr/>
              </p:nvCxnSpPr>
              <p:spPr>
                <a:xfrm rot="16200000" flipH="1">
                  <a:off x="3575539" y="-569507"/>
                  <a:ext cx="2859222" cy="7532910"/>
                </a:xfrm>
                <a:prstGeom prst="curvedConnector3">
                  <a:avLst>
                    <a:gd name="adj1" fmla="val 68487"/>
                  </a:avLst>
                </a:prstGeom>
                <a:noFill/>
                <a:ln w="38100" cap="rnd" cmpd="sng" algn="ctr">
                  <a:solidFill>
                    <a:srgbClr val="4F81BD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652" name="Textfeld 651">
                  <a:extLst>
                    <a:ext uri="{FF2B5EF4-FFF2-40B4-BE49-F238E27FC236}">
                      <a16:creationId xmlns:a16="http://schemas.microsoft.com/office/drawing/2014/main" id="{023CB7C4-5824-B277-B38C-2D42FF4AFF0D}"/>
                    </a:ext>
                  </a:extLst>
                </p:cNvPr>
                <p:cNvSpPr txBox="1"/>
                <p:nvPr/>
              </p:nvSpPr>
              <p:spPr>
                <a:xfrm>
                  <a:off x="1780565" y="2403764"/>
                  <a:ext cx="9551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  <a:t>Study &amp; User</a:t>
                  </a:r>
                  <a:b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</a:b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rPr>
                    <a:t>Administration</a:t>
                  </a:r>
                </a:p>
              </p:txBody>
            </p:sp>
          </p:grpSp>
        </p:grpSp>
      </p:grpSp>
      <p:grpSp>
        <p:nvGrpSpPr>
          <p:cNvPr id="716" name="Gruppieren 715">
            <a:extLst>
              <a:ext uri="{FF2B5EF4-FFF2-40B4-BE49-F238E27FC236}">
                <a16:creationId xmlns:a16="http://schemas.microsoft.com/office/drawing/2014/main" id="{0EEDDEDD-FB26-661C-09A5-7B4BC0293C8E}"/>
              </a:ext>
            </a:extLst>
          </p:cNvPr>
          <p:cNvGrpSpPr/>
          <p:nvPr/>
        </p:nvGrpSpPr>
        <p:grpSpPr>
          <a:xfrm>
            <a:off x="9563009" y="1767337"/>
            <a:ext cx="1871212" cy="3551876"/>
            <a:chOff x="9563009" y="1767337"/>
            <a:chExt cx="1871212" cy="3551876"/>
          </a:xfrm>
        </p:grpSpPr>
        <p:cxnSp>
          <p:nvCxnSpPr>
            <p:cNvPr id="589" name="Verbinder: gekrümmt 588">
              <a:extLst>
                <a:ext uri="{FF2B5EF4-FFF2-40B4-BE49-F238E27FC236}">
                  <a16:creationId xmlns:a16="http://schemas.microsoft.com/office/drawing/2014/main" id="{DE6A03E8-ECD4-EEE6-1011-D2EDE32DA108}"/>
                </a:ext>
              </a:extLst>
            </p:cNvPr>
            <p:cNvCxnSpPr>
              <a:cxnSpLocks/>
              <a:stCxn id="707" idx="4"/>
              <a:endCxn id="692" idx="3"/>
            </p:cNvCxnSpPr>
            <p:nvPr/>
          </p:nvCxnSpPr>
          <p:spPr>
            <a:xfrm rot="5400000">
              <a:off x="9773989" y="1556357"/>
              <a:ext cx="1449252" cy="1871212"/>
            </a:xfrm>
            <a:prstGeom prst="curvedConnector2">
              <a:avLst/>
            </a:prstGeom>
            <a:noFill/>
            <a:ln w="38100" cap="rnd" cmpd="sng" algn="ctr">
              <a:solidFill>
                <a:srgbClr val="4F81BD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596" name="Textfeld 595">
              <a:extLst>
                <a:ext uri="{FF2B5EF4-FFF2-40B4-BE49-F238E27FC236}">
                  <a16:creationId xmlns:a16="http://schemas.microsoft.com/office/drawing/2014/main" id="{7671A68C-E876-34FA-CE77-23EA8D2B28D4}"/>
                </a:ext>
              </a:extLst>
            </p:cNvPr>
            <p:cNvSpPr txBox="1"/>
            <p:nvPr/>
          </p:nvSpPr>
          <p:spPr>
            <a:xfrm>
              <a:off x="9816934" y="2387677"/>
              <a:ext cx="8950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ESM &amp; Sensor Data Capture</a:t>
              </a:r>
            </a:p>
          </p:txBody>
        </p:sp>
        <p:sp>
          <p:nvSpPr>
            <p:cNvPr id="647" name="Textfeld 646">
              <a:extLst>
                <a:ext uri="{FF2B5EF4-FFF2-40B4-BE49-F238E27FC236}">
                  <a16:creationId xmlns:a16="http://schemas.microsoft.com/office/drawing/2014/main" id="{53EE682F-A271-D077-4BA0-F0A4044AFD5A}"/>
                </a:ext>
              </a:extLst>
            </p:cNvPr>
            <p:cNvSpPr txBox="1"/>
            <p:nvPr/>
          </p:nvSpPr>
          <p:spPr>
            <a:xfrm>
              <a:off x="10030678" y="4919103"/>
              <a:ext cx="1092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Patient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eCRF</a:t>
              </a:r>
              <a:b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</a:b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Data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entry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cxnSp>
          <p:nvCxnSpPr>
            <p:cNvPr id="653" name="Verbinder: gekrümmt 652">
              <a:extLst>
                <a:ext uri="{FF2B5EF4-FFF2-40B4-BE49-F238E27FC236}">
                  <a16:creationId xmlns:a16="http://schemas.microsoft.com/office/drawing/2014/main" id="{25DB4C64-FA2D-45A1-0218-5C1D4CDB34A9}"/>
                </a:ext>
              </a:extLst>
            </p:cNvPr>
            <p:cNvCxnSpPr>
              <a:cxnSpLocks/>
              <a:stCxn id="707" idx="4"/>
              <a:endCxn id="710" idx="3"/>
            </p:cNvCxnSpPr>
            <p:nvPr/>
          </p:nvCxnSpPr>
          <p:spPr>
            <a:xfrm rot="5400000">
              <a:off x="8804197" y="2526151"/>
              <a:ext cx="3388838" cy="1871211"/>
            </a:xfrm>
            <a:prstGeom prst="curvedConnector2">
              <a:avLst/>
            </a:prstGeom>
            <a:noFill/>
            <a:ln w="38100" cap="rnd" cmpd="sng" algn="ctr">
              <a:solidFill>
                <a:srgbClr val="4F81BD"/>
              </a:solidFill>
              <a:prstDash val="sysDot"/>
              <a:miter lim="800000"/>
              <a:tailEnd type="triangle"/>
            </a:ln>
            <a:effectLst/>
          </p:spPr>
        </p:cxnSp>
      </p:grpSp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C16EF071-AB31-A92E-E067-9B93D65334B1}"/>
              </a:ext>
            </a:extLst>
          </p:cNvPr>
          <p:cNvGrpSpPr/>
          <p:nvPr/>
        </p:nvGrpSpPr>
        <p:grpSpPr>
          <a:xfrm>
            <a:off x="3046194" y="4523694"/>
            <a:ext cx="4074864" cy="2188895"/>
            <a:chOff x="3046194" y="4523694"/>
            <a:chExt cx="4074864" cy="2188895"/>
          </a:xfrm>
        </p:grpSpPr>
        <p:grpSp>
          <p:nvGrpSpPr>
            <p:cNvPr id="633" name="Gruppieren 632">
              <a:extLst>
                <a:ext uri="{FF2B5EF4-FFF2-40B4-BE49-F238E27FC236}">
                  <a16:creationId xmlns:a16="http://schemas.microsoft.com/office/drawing/2014/main" id="{DCEDC67C-1008-565C-75DF-E2F98D259116}"/>
                </a:ext>
              </a:extLst>
            </p:cNvPr>
            <p:cNvGrpSpPr/>
            <p:nvPr/>
          </p:nvGrpSpPr>
          <p:grpSpPr>
            <a:xfrm>
              <a:off x="5538247" y="4626558"/>
              <a:ext cx="1582811" cy="1059232"/>
              <a:chOff x="2830098" y="4937181"/>
              <a:chExt cx="1582811" cy="1059232"/>
            </a:xfrm>
          </p:grpSpPr>
          <p:sp>
            <p:nvSpPr>
              <p:cNvPr id="688" name="Abgerundetes Rechteck 20">
                <a:extLst>
                  <a:ext uri="{FF2B5EF4-FFF2-40B4-BE49-F238E27FC236}">
                    <a16:creationId xmlns:a16="http://schemas.microsoft.com/office/drawing/2014/main" id="{67403383-CA18-1E30-F73A-2DDB1DA3F493}"/>
                  </a:ext>
                </a:extLst>
              </p:cNvPr>
              <p:cNvSpPr/>
              <p:nvPr/>
            </p:nvSpPr>
            <p:spPr>
              <a:xfrm>
                <a:off x="2830098" y="4937181"/>
                <a:ext cx="1582811" cy="1059232"/>
              </a:xfrm>
              <a:prstGeom prst="roundRect">
                <a:avLst>
                  <a:gd name="adj" fmla="val 8216"/>
                </a:avLst>
              </a:prstGeom>
              <a:solidFill>
                <a:srgbClr val="1F497D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DMMH Research Database</a:t>
                </a:r>
              </a:p>
            </p:txBody>
          </p:sp>
          <p:pic>
            <p:nvPicPr>
              <p:cNvPr id="689" name="Grafik 688" descr="Datenbank">
                <a:extLst>
                  <a:ext uri="{FF2B5EF4-FFF2-40B4-BE49-F238E27FC236}">
                    <a16:creationId xmlns:a16="http://schemas.microsoft.com/office/drawing/2014/main" id="{B2A7BA35-AF9D-DEC5-FF72-372C176D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3347183" y="5350760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635" name="Gruppieren 634">
              <a:extLst>
                <a:ext uri="{FF2B5EF4-FFF2-40B4-BE49-F238E27FC236}">
                  <a16:creationId xmlns:a16="http://schemas.microsoft.com/office/drawing/2014/main" id="{B0104251-0C96-1B11-EEA5-00D46C2085E9}"/>
                </a:ext>
              </a:extLst>
            </p:cNvPr>
            <p:cNvGrpSpPr/>
            <p:nvPr/>
          </p:nvGrpSpPr>
          <p:grpSpPr>
            <a:xfrm>
              <a:off x="3096296" y="4626558"/>
              <a:ext cx="1582811" cy="1059232"/>
              <a:chOff x="2830098" y="4937181"/>
              <a:chExt cx="1582811" cy="1059232"/>
            </a:xfrm>
          </p:grpSpPr>
          <p:sp>
            <p:nvSpPr>
              <p:cNvPr id="685" name="Abgerundetes Rechteck 20">
                <a:extLst>
                  <a:ext uri="{FF2B5EF4-FFF2-40B4-BE49-F238E27FC236}">
                    <a16:creationId xmlns:a16="http://schemas.microsoft.com/office/drawing/2014/main" id="{BD935E8B-F3B0-6624-45D5-032DF0A6BA9D}"/>
                  </a:ext>
                </a:extLst>
              </p:cNvPr>
              <p:cNvSpPr/>
              <p:nvPr/>
            </p:nvSpPr>
            <p:spPr>
              <a:xfrm>
                <a:off x="2830098" y="4937181"/>
                <a:ext cx="1582811" cy="1059232"/>
              </a:xfrm>
              <a:prstGeom prst="roundRect">
                <a:avLst>
                  <a:gd name="adj" fmla="val 8216"/>
                </a:avLst>
              </a:prstGeom>
              <a:solidFill>
                <a:srgbClr val="1F497D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DMMH Analysis &amp;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Area</a:t>
                </a:r>
              </a:p>
            </p:txBody>
          </p:sp>
          <p:pic>
            <p:nvPicPr>
              <p:cNvPr id="686" name="Grafik 685" descr="Glühbirne und Zahnrad">
                <a:extLst>
                  <a:ext uri="{FF2B5EF4-FFF2-40B4-BE49-F238E27FC236}">
                    <a16:creationId xmlns:a16="http://schemas.microsoft.com/office/drawing/2014/main" id="{98A9C528-D62C-4646-6C66-789B698AA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3654764" y="5350760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687" name="Grafik 686" descr="Balkendiagramm">
                <a:extLst>
                  <a:ext uri="{FF2B5EF4-FFF2-40B4-BE49-F238E27FC236}">
                    <a16:creationId xmlns:a16="http://schemas.microsoft.com/office/drawing/2014/main" id="{3574C400-861C-3475-268A-CF3088751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3019675" y="5350760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642" name="Rechteck 641">
              <a:extLst>
                <a:ext uri="{FF2B5EF4-FFF2-40B4-BE49-F238E27FC236}">
                  <a16:creationId xmlns:a16="http://schemas.microsoft.com/office/drawing/2014/main" id="{6F224576-66C6-F5C5-C1AE-B5E548B529F4}"/>
                </a:ext>
              </a:extLst>
            </p:cNvPr>
            <p:cNvSpPr/>
            <p:nvPr/>
          </p:nvSpPr>
          <p:spPr>
            <a:xfrm>
              <a:off x="5494051" y="4523694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43" name="Rechteck 642">
              <a:extLst>
                <a:ext uri="{FF2B5EF4-FFF2-40B4-BE49-F238E27FC236}">
                  <a16:creationId xmlns:a16="http://schemas.microsoft.com/office/drawing/2014/main" id="{092E1968-92E9-39BD-D8C2-F28961F2D432}"/>
                </a:ext>
              </a:extLst>
            </p:cNvPr>
            <p:cNvSpPr/>
            <p:nvPr/>
          </p:nvSpPr>
          <p:spPr>
            <a:xfrm>
              <a:off x="3046194" y="4523694"/>
              <a:ext cx="230386" cy="230386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656" name="Abgerundetes Rechteck 20">
              <a:extLst>
                <a:ext uri="{FF2B5EF4-FFF2-40B4-BE49-F238E27FC236}">
                  <a16:creationId xmlns:a16="http://schemas.microsoft.com/office/drawing/2014/main" id="{EFC9A7D6-A271-81B1-85F8-078DD8BBCEDD}"/>
                </a:ext>
              </a:extLst>
            </p:cNvPr>
            <p:cNvSpPr/>
            <p:nvPr/>
          </p:nvSpPr>
          <p:spPr>
            <a:xfrm>
              <a:off x="3445509" y="6080312"/>
              <a:ext cx="884384" cy="572418"/>
            </a:xfrm>
            <a:prstGeom prst="roundRect">
              <a:avLst>
                <a:gd name="adj" fmla="val 8216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Archive</a:t>
              </a:r>
            </a:p>
          </p:txBody>
        </p:sp>
        <p:grpSp>
          <p:nvGrpSpPr>
            <p:cNvPr id="661" name="Gruppieren 660">
              <a:extLst>
                <a:ext uri="{FF2B5EF4-FFF2-40B4-BE49-F238E27FC236}">
                  <a16:creationId xmlns:a16="http://schemas.microsoft.com/office/drawing/2014/main" id="{1A3DAD10-8B58-DD0C-FCE2-B258E898AA1C}"/>
                </a:ext>
              </a:extLst>
            </p:cNvPr>
            <p:cNvGrpSpPr/>
            <p:nvPr/>
          </p:nvGrpSpPr>
          <p:grpSpPr>
            <a:xfrm>
              <a:off x="4463638" y="5887467"/>
              <a:ext cx="1260799" cy="825122"/>
              <a:chOff x="4407170" y="3477102"/>
              <a:chExt cx="1260799" cy="825122"/>
            </a:xfrm>
          </p:grpSpPr>
          <p:sp>
            <p:nvSpPr>
              <p:cNvPr id="667" name="Abgerundetes Rechteck 20">
                <a:extLst>
                  <a:ext uri="{FF2B5EF4-FFF2-40B4-BE49-F238E27FC236}">
                    <a16:creationId xmlns:a16="http://schemas.microsoft.com/office/drawing/2014/main" id="{B947D26F-79F9-8200-A05F-46AD58480A10}"/>
                  </a:ext>
                </a:extLst>
              </p:cNvPr>
              <p:cNvSpPr/>
              <p:nvPr/>
            </p:nvSpPr>
            <p:spPr>
              <a:xfrm>
                <a:off x="4498097" y="3524536"/>
                <a:ext cx="1169872" cy="777688"/>
              </a:xfrm>
              <a:prstGeom prst="round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 Management</a:t>
                </a:r>
              </a:p>
            </p:txBody>
          </p:sp>
          <p:pic>
            <p:nvPicPr>
              <p:cNvPr id="668" name="Grafik 667" descr="Sperren mit einfarbiger Füllung">
                <a:extLst>
                  <a:ext uri="{FF2B5EF4-FFF2-40B4-BE49-F238E27FC236}">
                    <a16:creationId xmlns:a16="http://schemas.microsoft.com/office/drawing/2014/main" id="{E66F5D5E-39ED-A027-29DF-40B5CC7B3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883049" y="3806269"/>
                <a:ext cx="389225" cy="389225"/>
              </a:xfrm>
              <a:prstGeom prst="rect">
                <a:avLst/>
              </a:prstGeom>
            </p:spPr>
          </p:pic>
          <p:sp>
            <p:nvSpPr>
              <p:cNvPr id="669" name="Rechteck 668">
                <a:extLst>
                  <a:ext uri="{FF2B5EF4-FFF2-40B4-BE49-F238E27FC236}">
                    <a16:creationId xmlns:a16="http://schemas.microsoft.com/office/drawing/2014/main" id="{58DA40C2-0140-B4E8-461A-E1CB88E6B546}"/>
                  </a:ext>
                </a:extLst>
              </p:cNvPr>
              <p:cNvSpPr/>
              <p:nvPr/>
            </p:nvSpPr>
            <p:spPr>
              <a:xfrm>
                <a:off x="4407170" y="3477102"/>
                <a:ext cx="230386" cy="230386"/>
              </a:xfrm>
              <a:prstGeom prst="rect">
                <a:avLst/>
              </a:prstGeom>
              <a:solidFill>
                <a:srgbClr val="000000">
                  <a:lumMod val="65000"/>
                  <a:lumOff val="35000"/>
                </a:srgbClr>
              </a:solidFill>
              <a:ln w="19050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</p:grpSp>
      <p:grpSp>
        <p:nvGrpSpPr>
          <p:cNvPr id="726" name="Gruppieren 725">
            <a:extLst>
              <a:ext uri="{FF2B5EF4-FFF2-40B4-BE49-F238E27FC236}">
                <a16:creationId xmlns:a16="http://schemas.microsoft.com/office/drawing/2014/main" id="{DB514A42-40AC-8B96-9FCD-05DDCF867625}"/>
              </a:ext>
            </a:extLst>
          </p:cNvPr>
          <p:cNvGrpSpPr/>
          <p:nvPr/>
        </p:nvGrpSpPr>
        <p:grpSpPr>
          <a:xfrm>
            <a:off x="3873489" y="4474330"/>
            <a:ext cx="1682714" cy="1605983"/>
            <a:chOff x="3873489" y="4474330"/>
            <a:chExt cx="1682714" cy="1605983"/>
          </a:xfrm>
        </p:grpSpPr>
        <p:cxnSp>
          <p:nvCxnSpPr>
            <p:cNvPr id="657" name="Verbinder: gewinkelt 656">
              <a:extLst>
                <a:ext uri="{FF2B5EF4-FFF2-40B4-BE49-F238E27FC236}">
                  <a16:creationId xmlns:a16="http://schemas.microsoft.com/office/drawing/2014/main" id="{2FFCC2B6-28E2-C2F2-D366-F750FC9E83FF}"/>
                </a:ext>
              </a:extLst>
            </p:cNvPr>
            <p:cNvCxnSpPr>
              <a:cxnSpLocks/>
              <a:stCxn id="685" idx="2"/>
              <a:endCxn id="656" idx="0"/>
            </p:cNvCxnSpPr>
            <p:nvPr/>
          </p:nvCxnSpPr>
          <p:spPr>
            <a:xfrm rot="5400000">
              <a:off x="3690441" y="5883051"/>
              <a:ext cx="394522" cy="1"/>
            </a:xfrm>
            <a:prstGeom prst="bentConnector3">
              <a:avLst/>
            </a:prstGeom>
            <a:noFill/>
            <a:ln w="19050" cap="rnd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720" name="Gruppieren 719">
              <a:extLst>
                <a:ext uri="{FF2B5EF4-FFF2-40B4-BE49-F238E27FC236}">
                  <a16:creationId xmlns:a16="http://schemas.microsoft.com/office/drawing/2014/main" id="{50010AB1-9A79-B6E4-9F0F-D4913463B258}"/>
                </a:ext>
              </a:extLst>
            </p:cNvPr>
            <p:cNvGrpSpPr/>
            <p:nvPr/>
          </p:nvGrpSpPr>
          <p:grpSpPr>
            <a:xfrm>
              <a:off x="3873489" y="4474330"/>
              <a:ext cx="1682714" cy="1463382"/>
              <a:chOff x="3873489" y="4474330"/>
              <a:chExt cx="1682714" cy="1463382"/>
            </a:xfrm>
          </p:grpSpPr>
          <p:cxnSp>
            <p:nvCxnSpPr>
              <p:cNvPr id="600" name="Gerade Verbindung mit Pfeil 599">
                <a:extLst>
                  <a:ext uri="{FF2B5EF4-FFF2-40B4-BE49-F238E27FC236}">
                    <a16:creationId xmlns:a16="http://schemas.microsoft.com/office/drawing/2014/main" id="{84EBB6FD-9047-99E2-E52B-5BAA9F8590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9107" y="5023698"/>
                <a:ext cx="85914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13" name="Textfeld 612">
                <a:extLst>
                  <a:ext uri="{FF2B5EF4-FFF2-40B4-BE49-F238E27FC236}">
                    <a16:creationId xmlns:a16="http://schemas.microsoft.com/office/drawing/2014/main" id="{59BA3C9C-F8C4-19AC-ACC6-637F68879012}"/>
                  </a:ext>
                </a:extLst>
              </p:cNvPr>
              <p:cNvSpPr txBox="1"/>
              <p:nvPr/>
            </p:nvSpPr>
            <p:spPr>
              <a:xfrm>
                <a:off x="4661151" y="4474330"/>
                <a:ext cx="89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Data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extracts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(FHIR, CSV)</a:t>
                </a:r>
              </a:p>
            </p:txBody>
          </p:sp>
          <p:sp>
            <p:nvSpPr>
              <p:cNvPr id="629" name="Ellipse 628">
                <a:extLst>
                  <a:ext uri="{FF2B5EF4-FFF2-40B4-BE49-F238E27FC236}">
                    <a16:creationId xmlns:a16="http://schemas.microsoft.com/office/drawing/2014/main" id="{E038E957-9368-F905-CEC3-2C66C3FAAA1D}"/>
                  </a:ext>
                </a:extLst>
              </p:cNvPr>
              <p:cNvSpPr/>
              <p:nvPr/>
            </p:nvSpPr>
            <p:spPr>
              <a:xfrm>
                <a:off x="4967955" y="4842072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28575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cxnSp>
            <p:nvCxnSpPr>
              <p:cNvPr id="659" name="Verbinder: gekrümmt 164">
                <a:extLst>
                  <a:ext uri="{FF2B5EF4-FFF2-40B4-BE49-F238E27FC236}">
                    <a16:creationId xmlns:a16="http://schemas.microsoft.com/office/drawing/2014/main" id="{D8818930-D51C-744B-8362-F19281E7078E}"/>
                  </a:ext>
                </a:extLst>
              </p:cNvPr>
              <p:cNvCxnSpPr>
                <a:cxnSpLocks/>
                <a:endCxn id="685" idx="3"/>
              </p:cNvCxnSpPr>
              <p:nvPr/>
            </p:nvCxnSpPr>
            <p:spPr>
              <a:xfrm rot="16200000" flipV="1">
                <a:off x="4509498" y="5325784"/>
                <a:ext cx="769765" cy="430546"/>
              </a:xfrm>
              <a:prstGeom prst="curvedConnector2">
                <a:avLst/>
              </a:prstGeom>
              <a:noFill/>
              <a:ln w="38100" cap="rnd" cmpd="sng" algn="ctr">
                <a:solidFill>
                  <a:srgbClr val="F7964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60" name="Verbinder: gekrümmt 164">
                <a:extLst>
                  <a:ext uri="{FF2B5EF4-FFF2-40B4-BE49-F238E27FC236}">
                    <a16:creationId xmlns:a16="http://schemas.microsoft.com/office/drawing/2014/main" id="{820AE069-40A0-0343-C173-25E0A04C8774}"/>
                  </a:ext>
                </a:extLst>
              </p:cNvPr>
              <p:cNvCxnSpPr>
                <a:cxnSpLocks/>
                <a:stCxn id="688" idx="1"/>
              </p:cNvCxnSpPr>
              <p:nvPr/>
            </p:nvCxnSpPr>
            <p:spPr>
              <a:xfrm rot="10800000" flipV="1">
                <a:off x="5199915" y="5156173"/>
                <a:ext cx="338333" cy="781539"/>
              </a:xfrm>
              <a:prstGeom prst="curvedConnector2">
                <a:avLst/>
              </a:prstGeom>
              <a:noFill/>
              <a:ln w="38100" cap="rnd" cmpd="sng" algn="ctr">
                <a:solidFill>
                  <a:srgbClr val="F79646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62" name="Textfeld 661">
                <a:extLst>
                  <a:ext uri="{FF2B5EF4-FFF2-40B4-BE49-F238E27FC236}">
                    <a16:creationId xmlns:a16="http://schemas.microsoft.com/office/drawing/2014/main" id="{CFAC1FC6-19E3-AFFE-0278-6B67F458DCD0}"/>
                  </a:ext>
                </a:extLst>
              </p:cNvPr>
              <p:cNvSpPr txBox="1"/>
              <p:nvPr/>
            </p:nvSpPr>
            <p:spPr>
              <a:xfrm>
                <a:off x="3873489" y="5505615"/>
                <a:ext cx="1169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</a:rPr>
                  <a:t>Re-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</a:rPr>
                  <a:t>Pseudonymization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Ellipse 662">
                <a:extLst>
                  <a:ext uri="{FF2B5EF4-FFF2-40B4-BE49-F238E27FC236}">
                    <a16:creationId xmlns:a16="http://schemas.microsoft.com/office/drawing/2014/main" id="{6F1073EF-6C6C-F879-6F82-120FE5103294}"/>
                  </a:ext>
                </a:extLst>
              </p:cNvPr>
              <p:cNvSpPr/>
              <p:nvPr/>
            </p:nvSpPr>
            <p:spPr>
              <a:xfrm>
                <a:off x="4965490" y="5370612"/>
                <a:ext cx="363252" cy="363252"/>
              </a:xfrm>
              <a:prstGeom prst="ellipse">
                <a:avLst/>
              </a:prstGeom>
              <a:solidFill>
                <a:srgbClr val="8064A2"/>
              </a:solidFill>
              <a:ln w="19050" cap="flat" cmpd="sng" algn="ctr">
                <a:solidFill>
                  <a:srgbClr val="FFFFFF">
                    <a:lumMod val="9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727" name="Gruppieren 726">
            <a:extLst>
              <a:ext uri="{FF2B5EF4-FFF2-40B4-BE49-F238E27FC236}">
                <a16:creationId xmlns:a16="http://schemas.microsoft.com/office/drawing/2014/main" id="{E9602A79-3EA9-A33D-F6B7-E7A22867859D}"/>
              </a:ext>
            </a:extLst>
          </p:cNvPr>
          <p:cNvGrpSpPr/>
          <p:nvPr/>
        </p:nvGrpSpPr>
        <p:grpSpPr>
          <a:xfrm>
            <a:off x="674951" y="1701907"/>
            <a:ext cx="8823898" cy="2924652"/>
            <a:chOff x="674951" y="1701907"/>
            <a:chExt cx="8823898" cy="2924652"/>
          </a:xfrm>
        </p:grpSpPr>
        <p:grpSp>
          <p:nvGrpSpPr>
            <p:cNvPr id="724" name="Gruppieren 723">
              <a:extLst>
                <a:ext uri="{FF2B5EF4-FFF2-40B4-BE49-F238E27FC236}">
                  <a16:creationId xmlns:a16="http://schemas.microsoft.com/office/drawing/2014/main" id="{A82E9524-79B2-98F6-269A-F5E3699EC934}"/>
                </a:ext>
              </a:extLst>
            </p:cNvPr>
            <p:cNvGrpSpPr/>
            <p:nvPr/>
          </p:nvGrpSpPr>
          <p:grpSpPr>
            <a:xfrm>
              <a:off x="674951" y="1701907"/>
              <a:ext cx="8823898" cy="2924652"/>
              <a:chOff x="674951" y="1701907"/>
              <a:chExt cx="8823898" cy="2924652"/>
            </a:xfrm>
          </p:grpSpPr>
          <p:sp>
            <p:nvSpPr>
              <p:cNvPr id="634" name="Abgerundetes Rechteck 20">
                <a:extLst>
                  <a:ext uri="{FF2B5EF4-FFF2-40B4-BE49-F238E27FC236}">
                    <a16:creationId xmlns:a16="http://schemas.microsoft.com/office/drawing/2014/main" id="{850355BC-6F7D-ACE9-AA76-37073824E275}"/>
                  </a:ext>
                </a:extLst>
              </p:cNvPr>
              <p:cNvSpPr/>
              <p:nvPr/>
            </p:nvSpPr>
            <p:spPr>
              <a:xfrm>
                <a:off x="1917234" y="3433527"/>
                <a:ext cx="1169872" cy="923778"/>
              </a:xfrm>
              <a:prstGeom prst="round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Site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Enrollment</a:t>
                </a:r>
                <a:b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Logs</a:t>
                </a:r>
              </a:p>
            </p:txBody>
          </p:sp>
          <p:grpSp>
            <p:nvGrpSpPr>
              <p:cNvPr id="723" name="Gruppieren 722">
                <a:extLst>
                  <a:ext uri="{FF2B5EF4-FFF2-40B4-BE49-F238E27FC236}">
                    <a16:creationId xmlns:a16="http://schemas.microsoft.com/office/drawing/2014/main" id="{904AFCCA-1F4E-9BEA-1D33-1FD633C465B6}"/>
                  </a:ext>
                </a:extLst>
              </p:cNvPr>
              <p:cNvGrpSpPr/>
              <p:nvPr/>
            </p:nvGrpSpPr>
            <p:grpSpPr>
              <a:xfrm>
                <a:off x="674951" y="1701907"/>
                <a:ext cx="8823898" cy="2924652"/>
                <a:chOff x="674951" y="1701907"/>
                <a:chExt cx="8823898" cy="2924652"/>
              </a:xfrm>
            </p:grpSpPr>
            <p:sp>
              <p:nvSpPr>
                <p:cNvPr id="636" name="Textfeld 635">
                  <a:extLst>
                    <a:ext uri="{FF2B5EF4-FFF2-40B4-BE49-F238E27FC236}">
                      <a16:creationId xmlns:a16="http://schemas.microsoft.com/office/drawing/2014/main" id="{E9EE6DB9-955E-C59C-40BC-6AEFF96BBE43}"/>
                    </a:ext>
                  </a:extLst>
                </p:cNvPr>
                <p:cNvSpPr txBox="1"/>
                <p:nvPr/>
              </p:nvSpPr>
              <p:spPr>
                <a:xfrm>
                  <a:off x="3030350" y="3914482"/>
                  <a:ext cx="89505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79646"/>
                      </a:solidFill>
                      <a:effectLst/>
                      <a:uLnTx/>
                      <a:uFillTx/>
                    </a:rPr>
                    <a:t>Pseudonyms</a:t>
                  </a:r>
                </a:p>
              </p:txBody>
            </p:sp>
            <p:cxnSp>
              <p:nvCxnSpPr>
                <p:cNvPr id="649" name="Verbinder: gekrümmt 51">
                  <a:extLst>
                    <a:ext uri="{FF2B5EF4-FFF2-40B4-BE49-F238E27FC236}">
                      <a16:creationId xmlns:a16="http://schemas.microsoft.com/office/drawing/2014/main" id="{8C996A88-4D3E-4894-C0F2-6CF0F69D37E1}"/>
                    </a:ext>
                  </a:extLst>
                </p:cNvPr>
                <p:cNvCxnSpPr>
                  <a:cxnSpLocks/>
                  <a:stCxn id="690" idx="2"/>
                  <a:endCxn id="710" idx="0"/>
                </p:cNvCxnSpPr>
                <p:nvPr/>
              </p:nvCxnSpPr>
              <p:spPr>
                <a:xfrm rot="16200000" flipH="1">
                  <a:off x="8305249" y="4160203"/>
                  <a:ext cx="93271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 cap="rnd" cmpd="sng" algn="ctr">
                  <a:solidFill>
                    <a:srgbClr val="F79646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650" name="Textfeld 649">
                  <a:extLst>
                    <a:ext uri="{FF2B5EF4-FFF2-40B4-BE49-F238E27FC236}">
                      <a16:creationId xmlns:a16="http://schemas.microsoft.com/office/drawing/2014/main" id="{DCF58C2B-C50D-24F1-82DB-6CFCDA82D3B6}"/>
                    </a:ext>
                  </a:extLst>
                </p:cNvPr>
                <p:cNvSpPr txBox="1"/>
                <p:nvPr/>
              </p:nvSpPr>
              <p:spPr>
                <a:xfrm>
                  <a:off x="8683904" y="4011572"/>
                  <a:ext cx="81494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79646"/>
                      </a:solidFill>
                      <a:effectLst/>
                      <a:uLnTx/>
                      <a:uFillTx/>
                    </a:rPr>
                    <a:t>Study-IDs</a:t>
                  </a: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54" name="Verbinder: gekrümmt 653">
                  <a:extLst>
                    <a:ext uri="{FF2B5EF4-FFF2-40B4-BE49-F238E27FC236}">
                      <a16:creationId xmlns:a16="http://schemas.microsoft.com/office/drawing/2014/main" id="{A8C796C8-8CCD-7B2C-A2C2-C162C087D142}"/>
                    </a:ext>
                  </a:extLst>
                </p:cNvPr>
                <p:cNvCxnSpPr>
                  <a:cxnSpLocks/>
                  <a:stCxn id="634" idx="3"/>
                  <a:endCxn id="710" idx="0"/>
                </p:cNvCxnSpPr>
                <p:nvPr/>
              </p:nvCxnSpPr>
              <p:spPr>
                <a:xfrm>
                  <a:off x="3087106" y="3895416"/>
                  <a:ext cx="5684499" cy="731143"/>
                </a:xfrm>
                <a:prstGeom prst="curvedConnector2">
                  <a:avLst/>
                </a:prstGeom>
                <a:noFill/>
                <a:ln w="38100" cap="rnd" cmpd="sng" algn="ctr">
                  <a:solidFill>
                    <a:srgbClr val="F79646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cxnSp>
              <p:nvCxnSpPr>
                <p:cNvPr id="664" name="Verbinder: gekrümmt 124">
                  <a:extLst>
                    <a:ext uri="{FF2B5EF4-FFF2-40B4-BE49-F238E27FC236}">
                      <a16:creationId xmlns:a16="http://schemas.microsoft.com/office/drawing/2014/main" id="{7B165819-9950-CF9C-7705-ACC0AFC83A2B}"/>
                    </a:ext>
                  </a:extLst>
                </p:cNvPr>
                <p:cNvCxnSpPr>
                  <a:cxnSpLocks/>
                  <a:stCxn id="694" idx="2"/>
                  <a:endCxn id="710" idx="0"/>
                </p:cNvCxnSpPr>
                <p:nvPr/>
              </p:nvCxnSpPr>
              <p:spPr>
                <a:xfrm rot="16200000" flipH="1">
                  <a:off x="6088303" y="1943257"/>
                  <a:ext cx="2924652" cy="2441952"/>
                </a:xfrm>
                <a:prstGeom prst="curvedConnector3">
                  <a:avLst>
                    <a:gd name="adj1" fmla="val 67866"/>
                  </a:avLst>
                </a:prstGeom>
                <a:noFill/>
                <a:ln w="38100" cap="rnd" cmpd="sng" algn="ctr">
                  <a:solidFill>
                    <a:srgbClr val="F79646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grpSp>
              <p:nvGrpSpPr>
                <p:cNvPr id="718" name="Gruppieren 717">
                  <a:extLst>
                    <a:ext uri="{FF2B5EF4-FFF2-40B4-BE49-F238E27FC236}">
                      <a16:creationId xmlns:a16="http://schemas.microsoft.com/office/drawing/2014/main" id="{68F99573-2DAA-BDAC-EAA5-581115099E9D}"/>
                    </a:ext>
                  </a:extLst>
                </p:cNvPr>
                <p:cNvGrpSpPr/>
                <p:nvPr/>
              </p:nvGrpSpPr>
              <p:grpSpPr>
                <a:xfrm>
                  <a:off x="674951" y="3591400"/>
                  <a:ext cx="1242283" cy="956130"/>
                  <a:chOff x="674951" y="3591400"/>
                  <a:chExt cx="1242283" cy="956130"/>
                </a:xfrm>
              </p:grpSpPr>
              <p:cxnSp>
                <p:nvCxnSpPr>
                  <p:cNvPr id="590" name="Verbinder: gekrümmt 589">
                    <a:extLst>
                      <a:ext uri="{FF2B5EF4-FFF2-40B4-BE49-F238E27FC236}">
                        <a16:creationId xmlns:a16="http://schemas.microsoft.com/office/drawing/2014/main" id="{D6FBF217-A933-7866-E36D-1AE4DEE6A669}"/>
                      </a:ext>
                    </a:extLst>
                  </p:cNvPr>
                  <p:cNvCxnSpPr>
                    <a:cxnSpLocks/>
                    <a:stCxn id="670" idx="5"/>
                    <a:endCxn id="634" idx="1"/>
                  </p:cNvCxnSpPr>
                  <p:nvPr/>
                </p:nvCxnSpPr>
                <p:spPr>
                  <a:xfrm rot="16200000" flipH="1">
                    <a:off x="1399928" y="3378110"/>
                    <a:ext cx="304016" cy="730596"/>
                  </a:xfrm>
                  <a:prstGeom prst="curvedConnector2">
                    <a:avLst/>
                  </a:prstGeom>
                  <a:noFill/>
                  <a:ln w="38100" cap="rnd" cmpd="sng" algn="ctr">
                    <a:solidFill>
                      <a:srgbClr val="F79646"/>
                    </a:solidFill>
                    <a:prstDash val="sysDot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55" name="Verbinder: gekrümmt 654">
                    <a:extLst>
                      <a:ext uri="{FF2B5EF4-FFF2-40B4-BE49-F238E27FC236}">
                        <a16:creationId xmlns:a16="http://schemas.microsoft.com/office/drawing/2014/main" id="{E5EBA447-0D22-3046-8DAB-1E1ACFC7F833}"/>
                      </a:ext>
                    </a:extLst>
                  </p:cNvPr>
                  <p:cNvCxnSpPr>
                    <a:cxnSpLocks/>
                    <a:stCxn id="701" idx="0"/>
                    <a:endCxn id="634" idx="1"/>
                  </p:cNvCxnSpPr>
                  <p:nvPr/>
                </p:nvCxnSpPr>
                <p:spPr>
                  <a:xfrm rot="5400000" flipH="1" flipV="1">
                    <a:off x="1249576" y="3879872"/>
                    <a:ext cx="652113" cy="683203"/>
                  </a:xfrm>
                  <a:prstGeom prst="curvedConnector2">
                    <a:avLst/>
                  </a:prstGeom>
                  <a:noFill/>
                  <a:ln w="38100" cap="rnd" cmpd="sng" algn="ctr">
                    <a:solidFill>
                      <a:srgbClr val="F79646"/>
                    </a:solidFill>
                    <a:prstDash val="sysDot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665" name="Textfeld 664">
                    <a:extLst>
                      <a:ext uri="{FF2B5EF4-FFF2-40B4-BE49-F238E27FC236}">
                        <a16:creationId xmlns:a16="http://schemas.microsoft.com/office/drawing/2014/main" id="{B9624085-E390-89D7-BCE1-0307B880D2B8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51" y="3826495"/>
                    <a:ext cx="89505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uLnTx/>
                        <a:uFillTx/>
                      </a:rPr>
                      <a:t>Identifying</a:t>
                    </a:r>
                    <a:br>
                      <a:rPr kumimoji="0" lang="de-DE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uLnTx/>
                        <a:uFillTx/>
                      </a:rPr>
                    </a:br>
                    <a:r>
                      <a:rPr kumimoji="0" lang="de-DE" sz="1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uLnTx/>
                        <a:uFillTx/>
                      </a:rPr>
                      <a:t>data</a:t>
                    </a:r>
                    <a:endParaRPr kumimoji="0" lang="de-DE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79646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666" name="Verbinder: gekrümmt 665">
                  <a:extLst>
                    <a:ext uri="{FF2B5EF4-FFF2-40B4-BE49-F238E27FC236}">
                      <a16:creationId xmlns:a16="http://schemas.microsoft.com/office/drawing/2014/main" id="{CC5C5822-CDD7-BD33-5B2D-C37694192866}"/>
                    </a:ext>
                  </a:extLst>
                </p:cNvPr>
                <p:cNvCxnSpPr>
                  <a:cxnSpLocks/>
                  <a:stCxn id="634" idx="3"/>
                </p:cNvCxnSpPr>
                <p:nvPr/>
              </p:nvCxnSpPr>
              <p:spPr>
                <a:xfrm flipV="1">
                  <a:off x="3087106" y="1720096"/>
                  <a:ext cx="833856" cy="2175320"/>
                </a:xfrm>
                <a:prstGeom prst="curvedConnector2">
                  <a:avLst/>
                </a:prstGeom>
                <a:noFill/>
                <a:ln w="38100" cap="rnd" cmpd="sng" algn="ctr">
                  <a:solidFill>
                    <a:srgbClr val="F79646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</p:grpSp>
        </p:grpSp>
        <p:pic>
          <p:nvPicPr>
            <p:cNvPr id="658" name="Grafik 657" descr="Dokument mit einfarbiger Füllung">
              <a:extLst>
                <a:ext uri="{FF2B5EF4-FFF2-40B4-BE49-F238E27FC236}">
                  <a16:creationId xmlns:a16="http://schemas.microsoft.com/office/drawing/2014/main" id="{A3D7E124-585D-0C19-088A-C7AFEE1B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331125" y="3909624"/>
              <a:ext cx="351906" cy="356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1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{EF9C6DBE-8DF2-C147-9220-C71D608627B5}tf10001061</Template>
  <TotalTime>0</TotalTime>
  <Words>1809</Words>
  <Application>Microsoft Office PowerPoint</Application>
  <PresentationFormat>Breitbild</PresentationFormat>
  <Paragraphs>299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van Nierop</dc:creator>
  <cp:lastModifiedBy>Thomas Ganslandt</cp:lastModifiedBy>
  <cp:revision>15</cp:revision>
  <dcterms:created xsi:type="dcterms:W3CDTF">2021-03-15T12:16:05Z</dcterms:created>
  <dcterms:modified xsi:type="dcterms:W3CDTF">2022-12-01T13:23:12Z</dcterms:modified>
</cp:coreProperties>
</file>