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23"/>
  </p:notesMasterIdLst>
  <p:sldIdLst>
    <p:sldId id="285" r:id="rId2"/>
    <p:sldId id="338" r:id="rId3"/>
    <p:sldId id="281" r:id="rId4"/>
    <p:sldId id="337" r:id="rId5"/>
    <p:sldId id="326" r:id="rId6"/>
    <p:sldId id="329" r:id="rId7"/>
    <p:sldId id="328" r:id="rId8"/>
    <p:sldId id="294" r:id="rId9"/>
    <p:sldId id="310" r:id="rId10"/>
    <p:sldId id="330" r:id="rId11"/>
    <p:sldId id="334" r:id="rId12"/>
    <p:sldId id="339" r:id="rId13"/>
    <p:sldId id="314" r:id="rId14"/>
    <p:sldId id="300" r:id="rId15"/>
    <p:sldId id="311" r:id="rId16"/>
    <p:sldId id="283" r:id="rId17"/>
    <p:sldId id="332" r:id="rId18"/>
    <p:sldId id="333" r:id="rId19"/>
    <p:sldId id="258" r:id="rId20"/>
    <p:sldId id="304" r:id="rId21"/>
    <p:sldId id="262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A01"/>
    <a:srgbClr val="63AACE"/>
    <a:srgbClr val="D7EAFA"/>
    <a:srgbClr val="0070C0"/>
    <a:srgbClr val="C55A11"/>
    <a:srgbClr val="D8E9F9"/>
    <a:srgbClr val="0075C3"/>
    <a:srgbClr val="0071BD"/>
    <a:srgbClr val="0075C4"/>
    <a:srgbClr val="0C7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77396" autoAdjust="0"/>
  </p:normalViewPr>
  <p:slideViewPr>
    <p:cSldViewPr snapToGrid="0" snapToObjects="1">
      <p:cViewPr>
        <p:scale>
          <a:sx n="88" d="100"/>
          <a:sy n="88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88597-8764-4A88-B7F8-2711F65D3F7D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3BCA3-19FE-46F6-BADF-0A7FF27389D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25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7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7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87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6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96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52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1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6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3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natural approach to connect previous time points to future time points is by modeling these data in terms of dynamical systems;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dynamical systems describe how the state of a system at time point t-1 translates to time point t, potentially given some external influences and noise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4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7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3BCA3-19FE-46F6-BADF-0A7FF27389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1270-055B-4345-8AA2-5E97771D6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69E31-735F-5141-A753-9CD8177E6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2BBDB-1B05-B84E-A15E-05D767305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E8ED4-AFDA-3141-A8DB-1B58B74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20166-0B39-C946-AD69-EC1ADE10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7DBD-283C-E644-89FE-38E65297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297BE-3D4F-DA4E-BDB7-82B87F3DF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1641A-A0CE-814E-AF06-49328581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0D62D-367E-FD4E-9043-691090F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9D41-8353-7A48-AA86-E96FF319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3328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E2DAF-0D15-4C41-88E3-DD5EC9639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17DB4-BD82-0348-8F49-C606D359D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FFDD-AA16-514F-89B6-1F1ADF35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FAF01-97EB-6B4F-888B-4B65BBD2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8DBF3-1125-5543-B9AA-67713F16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226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auf erster Ebene // für Aufzählung oder Überschrift &gt;&gt; Menü // Start // Absatz // Listenebene erhöhen (oder TAB-Taste)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4916" y="6434133"/>
            <a:ext cx="7968000" cy="288000"/>
          </a:xfrm>
        </p:spPr>
        <p:txBody>
          <a:bodyPr/>
          <a:lstStyle/>
          <a:p>
            <a:r>
              <a:rPr lang="en-US" dirty="0" smtClean="0"/>
              <a:t>Dr. Georgia Koppe | Deep learning of dynamical systems in psychiatry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0538-B257-4920-8B90-2F4CB9C48A75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814917" y="6412392"/>
            <a:ext cx="105600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4916" y="458645"/>
            <a:ext cx="7200000" cy="757174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 dirty="0" smtClean="0"/>
              <a:t>Headline einzeilig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88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375">
          <p15:clr>
            <a:srgbClr val="FBAE40"/>
          </p15:clr>
        </p15:guide>
        <p15:guide id="2" orient="horz" pos="845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pos="385">
          <p15:clr>
            <a:srgbClr val="FBAE40"/>
          </p15:clr>
        </p15:guide>
        <p15:guide id="5" orient="horz" pos="15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8D4A-F07D-C142-AAAC-DC8E06A7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EF9C-269B-AE4B-866A-930914744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23358-9034-4848-B470-11CF3707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E01FA-01B1-EB4F-8742-F71A1549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FEB6D-4D5E-4B41-9723-BB54C892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022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C96E-BFFF-A949-899B-96355D214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A0AF6-0197-6F48-A7AD-84E1D6E2F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4CBB-9115-B147-93A3-E0A4792B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AE218-9B27-3F4E-B879-3C58256F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146A-7772-F343-B337-CAEE760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6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D89E0-3CF5-AC41-BEE6-11032DD0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C72C-2AA5-6F4E-949F-A2ED252AD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A42C7-B59B-264A-81B8-365C346D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725D1-67D0-0A42-81B5-0155A04F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6EF48-4164-784D-B9C0-FDE7CA5E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C589-C909-B744-A1D3-3A93505A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4285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633B-5E29-9F4B-93FD-D945453D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3822-A599-744D-9F06-9F5173BF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B2654-A07D-F641-81DC-342C81CE0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B1606-615F-414A-8428-83B93F112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E7191E-EB67-424F-9962-0AA87C579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7E0394-CE8A-3F4B-8A77-FF4B1A4A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CF5D1-4862-5F45-B5DC-2B60A75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1C031-9D09-934C-BC1D-1EBC0CB2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861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BAC4-8351-D24A-8C12-F8B74D84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4D877-AA99-7E47-903D-7FB43B7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F5600-31DA-D64E-A8BC-8C61E0302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96914-DDD7-4F44-8C43-DF56303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230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0C624-CFC7-DB4B-A848-4E5BA054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DA87AD-9F26-2541-A9E9-3706BDBF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11E02-49CE-8046-8C47-D3DF64BF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195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876C-3648-A74C-A341-F0EC9EDE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3C4C-491A-274A-9E52-C8924E339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1387A-A9E6-9C4B-A598-E4BE97686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A9C16-C964-1B47-A782-04068AEB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E0F18-0363-D24B-A278-F938378A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2B735-AFE2-9746-91F7-F53324ED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50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A752-FB78-C642-8F4D-7A9C0F68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FF015-3C6D-544D-8436-CA00E80DD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D6A74-F6BB-3B42-831D-5CB8DB5F4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2066C-B378-D846-B59B-8CBDB568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EE99F-98CA-2541-BB66-CE7B6D240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7468F-D411-EA4A-9EB0-2213A3BF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822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096A5-2F64-754F-A1D6-CE411044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E8B3C-FC2F-5D4F-9489-1B406487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4F5-00FD-B848-99F0-14F0CBDDD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A127-13C1-924F-A538-9775A880D876}" type="datetimeFigureOut">
              <a:rPr lang="en-BE" smtClean="0"/>
              <a:t>01/17/2023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5B007-EA0D-7043-9359-6BA2BB1E1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FDA3-BF0C-7C43-BAE3-B8F102F35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18BBF-5B18-7049-853F-C10DCBE7EBA7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935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433754" y="2051114"/>
            <a:ext cx="11324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 smtClean="0">
                <a:solidFill>
                  <a:srgbClr val="0070C0"/>
                </a:solidFill>
              </a:rPr>
              <a:t>WP</a:t>
            </a:r>
            <a:r>
              <a:rPr lang="de-DE" sz="3200" b="1" dirty="0" smtClean="0">
                <a:solidFill>
                  <a:srgbClr val="0070C0"/>
                </a:solidFill>
              </a:rPr>
              <a:t>4 </a:t>
            </a:r>
            <a:r>
              <a:rPr lang="de-DE" sz="3200" b="1" dirty="0" err="1" smtClean="0">
                <a:solidFill>
                  <a:srgbClr val="0070C0"/>
                </a:solidFill>
              </a:rPr>
              <a:t>Machine</a:t>
            </a:r>
            <a:r>
              <a:rPr lang="de-DE" sz="3200" b="1" dirty="0" smtClean="0">
                <a:solidFill>
                  <a:srgbClr val="0070C0"/>
                </a:solidFill>
              </a:rPr>
              <a:t> Learning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BF42EE-3862-6B49-96DB-8F7B03F39E6B}"/>
              </a:ext>
            </a:extLst>
          </p:cNvPr>
          <p:cNvSpPr txBox="1"/>
          <p:nvPr/>
        </p:nvSpPr>
        <p:spPr>
          <a:xfrm>
            <a:off x="964641" y="3429000"/>
            <a:ext cx="8197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Georgia Koppe</a:t>
            </a:r>
            <a:r>
              <a:rPr lang="en-B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accent1">
                    <a:lumMod val="75000"/>
                  </a:schemeClr>
                </a:solidFill>
              </a:rPr>
              <a:t>WP lead</a:t>
            </a:r>
          </a:p>
          <a:p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CIMH </a:t>
            </a:r>
            <a:r>
              <a:rPr lang="en-BE" sz="2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</a:rPr>
              <a:t>Leuven</a:t>
            </a:r>
            <a:r>
              <a:rPr lang="en-BE" sz="2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BE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BE" sz="2400" b="1" dirty="0">
                <a:solidFill>
                  <a:schemeClr val="accent1">
                    <a:lumMod val="75000"/>
                  </a:schemeClr>
                </a:solidFill>
              </a:rPr>
              <a:t>EC Evaluation December 1st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9BF42EE-3862-6B49-96DB-8F7B03F39E6B}"/>
              </a:ext>
            </a:extLst>
          </p:cNvPr>
          <p:cNvSpPr txBox="1"/>
          <p:nvPr/>
        </p:nvSpPr>
        <p:spPr>
          <a:xfrm>
            <a:off x="5603319" y="3117696"/>
            <a:ext cx="687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  <a:latin typeface="Lato" panose="020B0604020202020204" pitchFamily="34" charset="0"/>
              </a:rPr>
              <a:t>Manuel </a:t>
            </a:r>
            <a:r>
              <a:rPr lang="de-DE" dirty="0">
                <a:solidFill>
                  <a:schemeClr val="accent1"/>
                </a:solidFill>
                <a:latin typeface="Lato" panose="020B0604020202020204" pitchFamily="34" charset="0"/>
              </a:rPr>
              <a:t>Brenner   </a:t>
            </a:r>
            <a:r>
              <a:rPr lang="de-DE" dirty="0" smtClean="0">
                <a:solidFill>
                  <a:schemeClr val="accent1"/>
                </a:solidFill>
                <a:latin typeface="Lato" panose="020B0604020202020204" pitchFamily="34" charset="0"/>
              </a:rPr>
              <a:t>  </a:t>
            </a:r>
            <a:r>
              <a:rPr lang="de-DE" sz="1800" b="0" i="0" u="none" strike="noStrike" dirty="0" smtClean="0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Daniel </a:t>
            </a:r>
            <a:r>
              <a:rPr lang="de-DE" sz="1800" b="0" i="0" u="none" strike="noStrike" dirty="0" err="1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Durstewitz</a:t>
            </a:r>
            <a:r>
              <a:rPr lang="de-DE" sz="1800" b="0" i="0" u="none" strike="noStrike" dirty="0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 </a:t>
            </a:r>
            <a:r>
              <a:rPr lang="de-DE" sz="1800" b="0" i="0" u="none" strike="noStrike" dirty="0" smtClean="0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  </a:t>
            </a:r>
            <a:r>
              <a:rPr lang="de-DE" dirty="0" smtClean="0">
                <a:solidFill>
                  <a:schemeClr val="accent1"/>
                </a:solidFill>
                <a:latin typeface="Lato" panose="020B060402020202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Lato" panose="020B0604020202020204" pitchFamily="34" charset="0"/>
              </a:rPr>
              <a:t>Peter Kuppens </a:t>
            </a:r>
            <a:r>
              <a:rPr lang="de-DE" sz="1800" b="0" i="0" u="none" strike="noStrike" dirty="0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     </a:t>
            </a:r>
            <a:r>
              <a:rPr lang="de-DE" sz="1800" b="0" i="0" u="none" strike="noStrike" dirty="0" smtClean="0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 </a:t>
            </a:r>
            <a:r>
              <a:rPr lang="de-DE" sz="1800" b="0" i="0" u="none" strike="noStrike" dirty="0">
                <a:solidFill>
                  <a:schemeClr val="accent1"/>
                </a:solidFill>
                <a:effectLst/>
                <a:latin typeface="Lato" panose="020B0604020202020204" pitchFamily="34" charset="0"/>
              </a:rPr>
              <a:t>       </a:t>
            </a:r>
            <a:endParaRPr lang="en-BE" sz="2400" b="1" dirty="0">
              <a:solidFill>
                <a:schemeClr val="accent1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C1EDD4C7-735E-4E94-AF70-77162104A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/>
        </p:blipFill>
        <p:spPr bwMode="auto">
          <a:xfrm>
            <a:off x="9638875" y="3564529"/>
            <a:ext cx="165255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3E8B67C-BF45-40DB-A8AB-D3F6168D0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7"/>
          <a:stretch/>
        </p:blipFill>
        <p:spPr bwMode="auto">
          <a:xfrm>
            <a:off x="7621418" y="3564529"/>
            <a:ext cx="176092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048AF5A3-77A7-4868-B68C-466D4CFC0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10645" r="13714" b="10345"/>
          <a:stretch/>
        </p:blipFill>
        <p:spPr bwMode="auto">
          <a:xfrm>
            <a:off x="5653428" y="3564529"/>
            <a:ext cx="1748119" cy="20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2870740" y="5597951"/>
            <a:ext cx="2703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chemeClr val="accent1"/>
                </a:solidFill>
              </a:rPr>
              <a:t>Mikhaeil</a:t>
            </a:r>
            <a:r>
              <a:rPr lang="en-GB" sz="1600" dirty="0" smtClean="0">
                <a:solidFill>
                  <a:schemeClr val="accent1"/>
                </a:solidFill>
              </a:rPr>
              <a:t> et al 2022</a:t>
            </a:r>
            <a:r>
              <a:rPr lang="en-GB" sz="1600" dirty="0">
                <a:solidFill>
                  <a:schemeClr val="accent1"/>
                </a:solidFill>
              </a:rPr>
              <a:t>, </a:t>
            </a:r>
            <a:r>
              <a:rPr lang="en-GB" sz="1600" dirty="0" err="1" smtClean="0">
                <a:solidFill>
                  <a:schemeClr val="accent1"/>
                </a:solidFill>
              </a:rPr>
              <a:t>NeurIPS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769971" y="3265655"/>
            <a:ext cx="2703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Kramer et al 2021, ICML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71" y="1513208"/>
            <a:ext cx="4659961" cy="432000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/>
          <a:srcRect b="15737"/>
          <a:stretch/>
        </p:blipFill>
        <p:spPr>
          <a:xfrm>
            <a:off x="782705" y="1526089"/>
            <a:ext cx="4094680" cy="1800000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9188300" y="5675582"/>
            <a:ext cx="325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Brenner et al, accepted, AAAI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369741" y="1143350"/>
            <a:ext cx="2034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MVAE-TF algorithm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515911" y="3645934"/>
            <a:ext cx="495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2. Optimal </a:t>
            </a:r>
            <a:r>
              <a:rPr lang="en-US" b="1" dirty="0">
                <a:solidFill>
                  <a:srgbClr val="0070C0"/>
                </a:solidFill>
              </a:rPr>
              <a:t>training on chaotic TS </a:t>
            </a:r>
            <a:r>
              <a:rPr lang="en-US" b="1" dirty="0" smtClean="0">
                <a:solidFill>
                  <a:srgbClr val="0070C0"/>
                </a:solidFill>
              </a:rPr>
              <a:t>data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515911" y="1158090"/>
            <a:ext cx="439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Multimodal time series data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/>
          <a:srcRect t="72395"/>
          <a:stretch/>
        </p:blipFill>
        <p:spPr>
          <a:xfrm>
            <a:off x="2715753" y="7146681"/>
            <a:ext cx="6638925" cy="6520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8"/>
          <a:srcRect l="10522" r="8625" b="24735"/>
          <a:stretch/>
        </p:blipFill>
        <p:spPr>
          <a:xfrm>
            <a:off x="217353" y="4072758"/>
            <a:ext cx="4996800" cy="144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/>
          <a:srcRect t="74681"/>
          <a:stretch/>
        </p:blipFill>
        <p:spPr>
          <a:xfrm>
            <a:off x="-4934082" y="5850116"/>
            <a:ext cx="4651458" cy="3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22593" y="951097"/>
            <a:ext cx="302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MVAE-TF performance results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43234" y="3712123"/>
            <a:ext cx="2388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Poisson measurements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039626" y="3712123"/>
            <a:ext cx="236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Ordinal measurements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216403" y="1389711"/>
            <a:ext cx="252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Gaussian measurements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188300" y="5675582"/>
            <a:ext cx="325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Brenner et al, accepted, AAAI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5" b="57074"/>
          <a:stretch/>
        </p:blipFill>
        <p:spPr>
          <a:xfrm>
            <a:off x="3390654" y="3996351"/>
            <a:ext cx="3664810" cy="180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2" b="35272"/>
          <a:stretch/>
        </p:blipFill>
        <p:spPr>
          <a:xfrm>
            <a:off x="107657" y="3993485"/>
            <a:ext cx="3463380" cy="180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2566" r="22122" b="77855"/>
          <a:stretch/>
        </p:blipFill>
        <p:spPr>
          <a:xfrm>
            <a:off x="2451726" y="1736640"/>
            <a:ext cx="218650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/>
          <a:srcRect t="10856"/>
          <a:stretch/>
        </p:blipFill>
        <p:spPr>
          <a:xfrm>
            <a:off x="7055464" y="1962138"/>
            <a:ext cx="4016113" cy="353007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22593" y="951097"/>
            <a:ext cx="302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MVAE-TF performance results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43234" y="3712123"/>
            <a:ext cx="2388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Poisson measurements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4039626" y="3712123"/>
            <a:ext cx="2366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Ordinal measurements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216403" y="1389711"/>
            <a:ext cx="2520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Gaussian measurements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958825" y="1419845"/>
            <a:ext cx="2960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Recovering attractor from ordinal measurements alone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188300" y="5675582"/>
            <a:ext cx="325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Brenner et al, accepted, AAAI</a:t>
            </a:r>
            <a:endParaRPr lang="en-GB" sz="1600" dirty="0">
              <a:solidFill>
                <a:schemeClr val="accent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5" b="57074"/>
          <a:stretch/>
        </p:blipFill>
        <p:spPr>
          <a:xfrm>
            <a:off x="3390654" y="3996351"/>
            <a:ext cx="3664810" cy="180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2" b="35272"/>
          <a:stretch/>
        </p:blipFill>
        <p:spPr>
          <a:xfrm>
            <a:off x="107657" y="3993485"/>
            <a:ext cx="3463380" cy="1800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2566" r="22122" b="77855"/>
          <a:stretch/>
        </p:blipFill>
        <p:spPr>
          <a:xfrm>
            <a:off x="2451726" y="1736640"/>
            <a:ext cx="218650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983709" y="1422576"/>
            <a:ext cx="7480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MVAE-TF works on highly noisy data and outperforms unimodal approaches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5" t="52573"/>
          <a:stretch/>
        </p:blipFill>
        <p:spPr>
          <a:xfrm>
            <a:off x="3481711" y="2158554"/>
            <a:ext cx="4330643" cy="2880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4320" r="62623" b="60632"/>
          <a:stretch/>
        </p:blipFill>
        <p:spPr>
          <a:xfrm>
            <a:off x="460101" y="2004164"/>
            <a:ext cx="3347057" cy="288451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5" b="50550"/>
          <a:stretch/>
        </p:blipFill>
        <p:spPr>
          <a:xfrm>
            <a:off x="7849932" y="2142296"/>
            <a:ext cx="4153493" cy="2880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715250" y="4772025"/>
            <a:ext cx="44767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9188300" y="5675582"/>
            <a:ext cx="325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Brenner et al, accepted, AAAI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30" name="Abgerundetes Rechteck 29"/>
          <p:cNvSpPr/>
          <p:nvPr/>
        </p:nvSpPr>
        <p:spPr>
          <a:xfrm>
            <a:off x="4222267" y="1886190"/>
            <a:ext cx="3443409" cy="3545498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151607"/>
            <a:ext cx="10469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Behavioral </a:t>
            </a:r>
            <a:r>
              <a:rPr lang="en-US" sz="3200" b="1" dirty="0">
                <a:solidFill>
                  <a:srgbClr val="0070C0"/>
                </a:solidFill>
              </a:rPr>
              <a:t>contingencies </a:t>
            </a:r>
            <a:r>
              <a:rPr lang="en-US" sz="3200" b="1" dirty="0" smtClean="0">
                <a:solidFill>
                  <a:srgbClr val="0070C0"/>
                </a:solidFill>
              </a:rPr>
              <a:t>and optimal leveraging points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421760" y="5538443"/>
            <a:ext cx="377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70C0"/>
                </a:solidFill>
              </a:rPr>
              <a:t>Durstewitz</a:t>
            </a:r>
            <a:r>
              <a:rPr lang="en-GB" sz="1200" dirty="0">
                <a:solidFill>
                  <a:srgbClr val="0070C0"/>
                </a:solidFill>
              </a:rPr>
              <a:t> D., </a:t>
            </a:r>
            <a:r>
              <a:rPr lang="en-GB" sz="1200" dirty="0" err="1" smtClean="0">
                <a:solidFill>
                  <a:srgbClr val="0070C0"/>
                </a:solidFill>
              </a:rPr>
              <a:t>Huys</a:t>
            </a:r>
            <a:r>
              <a:rPr lang="en-GB" sz="1200" dirty="0" smtClean="0">
                <a:solidFill>
                  <a:srgbClr val="0070C0"/>
                </a:solidFill>
              </a:rPr>
              <a:t>, Q., Koppe </a:t>
            </a:r>
            <a:r>
              <a:rPr lang="en-GB" sz="1200" dirty="0">
                <a:solidFill>
                  <a:srgbClr val="0070C0"/>
                </a:solidFill>
              </a:rPr>
              <a:t>G</a:t>
            </a:r>
            <a:r>
              <a:rPr lang="en-GB" sz="1200" dirty="0" smtClean="0">
                <a:solidFill>
                  <a:srgbClr val="0070C0"/>
                </a:solidFill>
              </a:rPr>
              <a:t>. </a:t>
            </a:r>
            <a:r>
              <a:rPr lang="en-GB" sz="1200" dirty="0">
                <a:solidFill>
                  <a:srgbClr val="0070C0"/>
                </a:solidFill>
              </a:rPr>
              <a:t>(</a:t>
            </a:r>
            <a:r>
              <a:rPr lang="en-GB" sz="1200" dirty="0" smtClean="0">
                <a:solidFill>
                  <a:srgbClr val="0070C0"/>
                </a:solidFill>
              </a:rPr>
              <a:t>2021). BP:CNNI</a:t>
            </a:r>
            <a:endParaRPr lang="en-GB" sz="1200" dirty="0">
              <a:solidFill>
                <a:srgbClr val="0070C0"/>
              </a:solidFill>
            </a:endParaRPr>
          </a:p>
          <a:p>
            <a:r>
              <a:rPr lang="en-GB" sz="1200" dirty="0" err="1" smtClean="0">
                <a:solidFill>
                  <a:srgbClr val="0070C0"/>
                </a:solidFill>
              </a:rPr>
              <a:t>Durstewitz</a:t>
            </a:r>
            <a:r>
              <a:rPr lang="en-GB" sz="1200" dirty="0" smtClean="0">
                <a:solidFill>
                  <a:srgbClr val="0070C0"/>
                </a:solidFill>
              </a:rPr>
              <a:t> </a:t>
            </a:r>
            <a:r>
              <a:rPr lang="en-GB" sz="1200" dirty="0">
                <a:solidFill>
                  <a:srgbClr val="0070C0"/>
                </a:solidFill>
              </a:rPr>
              <a:t>D., </a:t>
            </a:r>
            <a:r>
              <a:rPr lang="en-GB" sz="1200" dirty="0" smtClean="0">
                <a:solidFill>
                  <a:srgbClr val="0070C0"/>
                </a:solidFill>
              </a:rPr>
              <a:t>Koppe </a:t>
            </a:r>
            <a:r>
              <a:rPr lang="en-GB" sz="1200" dirty="0">
                <a:solidFill>
                  <a:srgbClr val="0070C0"/>
                </a:solidFill>
              </a:rPr>
              <a:t>G</a:t>
            </a:r>
            <a:r>
              <a:rPr lang="en-GB" sz="1200" dirty="0" smtClean="0">
                <a:solidFill>
                  <a:srgbClr val="0070C0"/>
                </a:solidFill>
              </a:rPr>
              <a:t>., </a:t>
            </a:r>
            <a:r>
              <a:rPr lang="en-GB" sz="1200" dirty="0" err="1">
                <a:solidFill>
                  <a:srgbClr val="0070C0"/>
                </a:solidFill>
              </a:rPr>
              <a:t>Thurm</a:t>
            </a:r>
            <a:r>
              <a:rPr lang="en-GB" sz="1200" dirty="0">
                <a:solidFill>
                  <a:srgbClr val="0070C0"/>
                </a:solidFill>
              </a:rPr>
              <a:t>, M.I</a:t>
            </a:r>
            <a:r>
              <a:rPr lang="en-GB" sz="1200" dirty="0" smtClean="0">
                <a:solidFill>
                  <a:srgbClr val="0070C0"/>
                </a:solidFill>
              </a:rPr>
              <a:t>. (2022). </a:t>
            </a:r>
            <a:r>
              <a:rPr lang="en-GB" sz="1200" dirty="0" err="1" smtClean="0">
                <a:solidFill>
                  <a:srgbClr val="0070C0"/>
                </a:solidFill>
              </a:rPr>
              <a:t>BioRxiv</a:t>
            </a:r>
            <a:endParaRPr lang="en-GB" sz="1200" dirty="0" smtClean="0">
              <a:solidFill>
                <a:srgbClr val="0070C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2905" y="2749190"/>
            <a:ext cx="2560256" cy="2520000"/>
          </a:xfrm>
          <a:prstGeom prst="rect">
            <a:avLst/>
          </a:prstGeom>
        </p:spPr>
      </p:pic>
      <p:sp>
        <p:nvSpPr>
          <p:cNvPr id="33" name="Abgerundetes Rechteck 32"/>
          <p:cNvSpPr/>
          <p:nvPr/>
        </p:nvSpPr>
        <p:spPr>
          <a:xfrm>
            <a:off x="562432" y="1907706"/>
            <a:ext cx="3328345" cy="3545498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bgerundetes Rechteck 33"/>
          <p:cNvSpPr/>
          <p:nvPr/>
        </p:nvSpPr>
        <p:spPr>
          <a:xfrm>
            <a:off x="8050281" y="1891981"/>
            <a:ext cx="3068611" cy="3545498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5409" y="3353677"/>
            <a:ext cx="1696327" cy="114116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472" y="2220361"/>
            <a:ext cx="2095500" cy="21907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8942" y="2220361"/>
            <a:ext cx="1809750" cy="21907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9"/>
          <a:srcRect l="35265" r="29762" b="8227"/>
          <a:stretch/>
        </p:blipFill>
        <p:spPr>
          <a:xfrm>
            <a:off x="1716212" y="2512717"/>
            <a:ext cx="1140644" cy="99114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9"/>
          <a:srcRect l="71110" t="6185" b="21053"/>
          <a:stretch/>
        </p:blipFill>
        <p:spPr>
          <a:xfrm>
            <a:off x="2753068" y="3131476"/>
            <a:ext cx="1036002" cy="864000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9"/>
          <a:srcRect r="64494" b="10991"/>
          <a:stretch/>
        </p:blipFill>
        <p:spPr>
          <a:xfrm>
            <a:off x="614685" y="3057040"/>
            <a:ext cx="1158024" cy="961294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4169204" y="1186678"/>
            <a:ext cx="346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3 levels of interpretability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t="11158" r="8756" b="8729"/>
          <a:stretch/>
        </p:blipFill>
        <p:spPr>
          <a:xfrm>
            <a:off x="589398" y="4198809"/>
            <a:ext cx="3202785" cy="821323"/>
          </a:xfrm>
          <a:prstGeom prst="rect">
            <a:avLst/>
          </a:prstGeom>
        </p:spPr>
      </p:pic>
      <p:sp>
        <p:nvSpPr>
          <p:cNvPr id="20" name="Gewitterblitz 19"/>
          <p:cNvSpPr/>
          <p:nvPr/>
        </p:nvSpPr>
        <p:spPr>
          <a:xfrm rot="1826954">
            <a:off x="10030636" y="2952421"/>
            <a:ext cx="408603" cy="476250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Gewitterblitz 39"/>
          <p:cNvSpPr/>
          <p:nvPr/>
        </p:nvSpPr>
        <p:spPr>
          <a:xfrm rot="1826954">
            <a:off x="8885366" y="2747064"/>
            <a:ext cx="408603" cy="476250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6455" y="2195247"/>
            <a:ext cx="2232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151607"/>
            <a:ext cx="10469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Behavioral </a:t>
            </a:r>
            <a:r>
              <a:rPr lang="en-US" sz="3200" b="1" dirty="0">
                <a:solidFill>
                  <a:srgbClr val="0070C0"/>
                </a:solidFill>
              </a:rPr>
              <a:t>contingencies </a:t>
            </a:r>
            <a:r>
              <a:rPr lang="en-US" sz="3200" b="1" dirty="0" smtClean="0">
                <a:solidFill>
                  <a:srgbClr val="0070C0"/>
                </a:solidFill>
              </a:rPr>
              <a:t>and optimal leveraging points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03567" y="4710301"/>
            <a:ext cx="378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Experience sampling networks (N=10)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586119" y="5585416"/>
            <a:ext cx="42888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chemeClr val="accent1"/>
                </a:solidFill>
              </a:rPr>
              <a:t>Fechtelpeter</a:t>
            </a:r>
            <a:r>
              <a:rPr lang="en-GB" sz="1400" dirty="0" smtClean="0">
                <a:solidFill>
                  <a:schemeClr val="accent1"/>
                </a:solidFill>
              </a:rPr>
              <a:t>, …, </a:t>
            </a:r>
            <a:r>
              <a:rPr lang="en-GB" sz="1400" dirty="0" err="1" smtClean="0">
                <a:solidFill>
                  <a:schemeClr val="accent1"/>
                </a:solidFill>
              </a:rPr>
              <a:t>Durstewitz</a:t>
            </a:r>
            <a:r>
              <a:rPr lang="en-GB" sz="1400" dirty="0" smtClean="0">
                <a:solidFill>
                  <a:schemeClr val="accent1"/>
                </a:solidFill>
              </a:rPr>
              <a:t>, </a:t>
            </a:r>
            <a:r>
              <a:rPr lang="en-GB" sz="1400" dirty="0" err="1" smtClean="0">
                <a:solidFill>
                  <a:schemeClr val="accent1"/>
                </a:solidFill>
              </a:rPr>
              <a:t>Reininghaus</a:t>
            </a:r>
            <a:r>
              <a:rPr lang="en-GB" sz="1400" dirty="0" smtClean="0">
                <a:solidFill>
                  <a:schemeClr val="accent1"/>
                </a:solidFill>
              </a:rPr>
              <a:t>, Koppe, in prep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875581" y="1263441"/>
            <a:ext cx="3212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Optimal leveraging points 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(identification of control nodes)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058183" y="1850770"/>
            <a:ext cx="1131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19AA01"/>
                </a:solidFill>
              </a:rPr>
              <a:t>excitatory</a:t>
            </a:r>
            <a:endParaRPr lang="en-GB" b="1" dirty="0">
              <a:solidFill>
                <a:srgbClr val="19AA0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398869" y="1850770"/>
            <a:ext cx="111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inhibitory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087284" y="2135671"/>
            <a:ext cx="2335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Average controllability</a:t>
            </a:r>
          </a:p>
        </p:txBody>
      </p:sp>
      <p:sp>
        <p:nvSpPr>
          <p:cNvPr id="18" name="Rechteck 17"/>
          <p:cNvSpPr/>
          <p:nvPr/>
        </p:nvSpPr>
        <p:spPr>
          <a:xfrm>
            <a:off x="8671349" y="2135671"/>
            <a:ext cx="3461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Long-term </a:t>
            </a:r>
            <a:r>
              <a:rPr lang="en-GB" b="1" dirty="0" err="1" smtClean="0">
                <a:solidFill>
                  <a:schemeClr val="accent1"/>
                </a:solidFill>
              </a:rPr>
              <a:t>behav</a:t>
            </a:r>
            <a:r>
              <a:rPr lang="en-GB" b="1" dirty="0" smtClean="0">
                <a:solidFill>
                  <a:schemeClr val="accent1"/>
                </a:solidFill>
              </a:rPr>
              <a:t>. of control nodes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564383" y="1394750"/>
            <a:ext cx="255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Behavioral</a:t>
            </a:r>
            <a:r>
              <a:rPr lang="en-GB" b="1" dirty="0" smtClean="0">
                <a:solidFill>
                  <a:schemeClr val="accent1"/>
                </a:solidFill>
              </a:rPr>
              <a:t> contingencies</a:t>
            </a:r>
            <a:endParaRPr lang="en-GB" b="1" dirty="0">
              <a:solidFill>
                <a:schemeClr val="accent1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3787" y="2190301"/>
            <a:ext cx="2519564" cy="2626915"/>
            <a:chOff x="50858" y="2190301"/>
            <a:chExt cx="2519564" cy="262691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5"/>
            <a:srcRect r="51997"/>
            <a:stretch/>
          </p:blipFill>
          <p:spPr>
            <a:xfrm>
              <a:off x="185282" y="2190301"/>
              <a:ext cx="2385140" cy="2520000"/>
            </a:xfrm>
            <a:prstGeom prst="rect">
              <a:avLst/>
            </a:prstGeom>
          </p:spPr>
        </p:pic>
        <p:sp>
          <p:nvSpPr>
            <p:cNvPr id="4" name="Rechteck 3"/>
            <p:cNvSpPr/>
            <p:nvPr/>
          </p:nvSpPr>
          <p:spPr>
            <a:xfrm>
              <a:off x="50858" y="4095205"/>
              <a:ext cx="886120" cy="722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5"/>
          <a:srcRect l="51752"/>
          <a:stretch/>
        </p:blipFill>
        <p:spPr>
          <a:xfrm>
            <a:off x="2470384" y="2243108"/>
            <a:ext cx="2397312" cy="2520000"/>
          </a:xfrm>
          <a:prstGeom prst="rect">
            <a:avLst/>
          </a:prstGeom>
        </p:spPr>
      </p:pic>
      <p:grpSp>
        <p:nvGrpSpPr>
          <p:cNvPr id="22" name="Gruppieren 21"/>
          <p:cNvGrpSpPr/>
          <p:nvPr/>
        </p:nvGrpSpPr>
        <p:grpSpPr>
          <a:xfrm>
            <a:off x="8775758" y="2499038"/>
            <a:ext cx="2624226" cy="2524117"/>
            <a:chOff x="5425711" y="3140839"/>
            <a:chExt cx="2624226" cy="2524117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6"/>
            <a:srcRect r="82404"/>
            <a:stretch/>
          </p:blipFill>
          <p:spPr>
            <a:xfrm>
              <a:off x="5425711" y="3140839"/>
              <a:ext cx="663198" cy="2520000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6"/>
            <a:srcRect l="47593"/>
            <a:stretch/>
          </p:blipFill>
          <p:spPr>
            <a:xfrm>
              <a:off x="6074734" y="3144956"/>
              <a:ext cx="1975203" cy="2520000"/>
            </a:xfrm>
            <a:prstGeom prst="rect">
              <a:avLst/>
            </a:prstGeom>
          </p:spPr>
        </p:pic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284" y="2534466"/>
            <a:ext cx="372279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20992" y="301649"/>
            <a:ext cx="10953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4.3 </a:t>
            </a:r>
            <a:r>
              <a:rPr lang="en-US" sz="3200" b="1" dirty="0">
                <a:solidFill>
                  <a:srgbClr val="0070C0"/>
                </a:solidFill>
              </a:rPr>
              <a:t>Development of </a:t>
            </a:r>
            <a:r>
              <a:rPr lang="en-US" sz="3200" b="1" dirty="0" smtClean="0">
                <a:solidFill>
                  <a:srgbClr val="0070C0"/>
                </a:solidFill>
              </a:rPr>
              <a:t>cross-site </a:t>
            </a:r>
            <a:r>
              <a:rPr lang="en-US" sz="3200" b="1" dirty="0">
                <a:solidFill>
                  <a:srgbClr val="0070C0"/>
                </a:solidFill>
              </a:rPr>
              <a:t>big data integration </a:t>
            </a:r>
            <a:r>
              <a:rPr lang="en-US" sz="3200" b="1" dirty="0" smtClean="0">
                <a:solidFill>
                  <a:srgbClr val="0070C0"/>
                </a:solidFill>
              </a:rPr>
              <a:t>framework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https://lh4.googleusercontent.com/BLcO9NHrgq6Pg1tn-cJwTOqG5Q4ARC3-vfWxEnqniuWovPJiiVRAxcVZx76KWd1Vs75zyV8ezl23llyp_Ljxlf-y1tFnEf6L68NCMtM3A_synpvjUXNUW8L83ESx-u6E73IrUdhS5XX-K11X_7aZTJ97DlT-ce4JUPk08uosBliO32IMNfY-dmcT5Zn3_Vw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7"/>
          <a:stretch/>
        </p:blipFill>
        <p:spPr bwMode="auto">
          <a:xfrm>
            <a:off x="720725" y="7347289"/>
            <a:ext cx="10353675" cy="10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>
          <a:xfrm>
            <a:off x="2346615" y="1174107"/>
            <a:ext cx="797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accent1"/>
                </a:solidFill>
              </a:rPr>
              <a:t>General framework: network pre-training on large sample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/>
          <a:srcRect b="22825"/>
          <a:stretch/>
        </p:blipFill>
        <p:spPr>
          <a:xfrm>
            <a:off x="792202" y="1868156"/>
            <a:ext cx="4585368" cy="3960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9490798" y="5620092"/>
            <a:ext cx="2057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chemeClr val="accent1"/>
                </a:solidFill>
              </a:rPr>
              <a:t>Unai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</a:rPr>
              <a:t>Fischer </a:t>
            </a:r>
            <a:r>
              <a:rPr lang="en-GB" sz="1400" dirty="0" err="1">
                <a:solidFill>
                  <a:schemeClr val="accent1"/>
                </a:solidFill>
              </a:rPr>
              <a:t>Abaigar</a:t>
            </a:r>
            <a:r>
              <a:rPr lang="en-GB" sz="1400" dirty="0">
                <a:solidFill>
                  <a:schemeClr val="accent1"/>
                </a:solidFill>
              </a:rPr>
              <a:t>, </a:t>
            </a:r>
            <a:r>
              <a:rPr lang="en-GB" sz="1400" dirty="0" smtClean="0">
                <a:solidFill>
                  <a:schemeClr val="accent1"/>
                </a:solidFill>
              </a:rPr>
              <a:t>MSc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20992" y="301649"/>
            <a:ext cx="10953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4.3 </a:t>
            </a:r>
            <a:r>
              <a:rPr lang="en-US" sz="3200" b="1" dirty="0">
                <a:solidFill>
                  <a:srgbClr val="0070C0"/>
                </a:solidFill>
              </a:rPr>
              <a:t>Development of </a:t>
            </a:r>
            <a:r>
              <a:rPr lang="en-US" sz="3200" b="1" dirty="0" smtClean="0">
                <a:solidFill>
                  <a:srgbClr val="0070C0"/>
                </a:solidFill>
              </a:rPr>
              <a:t>cross-site </a:t>
            </a:r>
            <a:r>
              <a:rPr lang="en-US" sz="3200" b="1" dirty="0">
                <a:solidFill>
                  <a:srgbClr val="0070C0"/>
                </a:solidFill>
              </a:rPr>
              <a:t>big data integration </a:t>
            </a:r>
            <a:r>
              <a:rPr lang="en-US" sz="3200" b="1" dirty="0" smtClean="0">
                <a:solidFill>
                  <a:srgbClr val="0070C0"/>
                </a:solidFill>
              </a:rPr>
              <a:t>framework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9490798" y="5620092"/>
            <a:ext cx="2057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chemeClr val="accent1"/>
                </a:solidFill>
              </a:rPr>
              <a:t>Unai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</a:rPr>
              <a:t>Fischer </a:t>
            </a:r>
            <a:r>
              <a:rPr lang="en-GB" sz="1400" dirty="0" err="1">
                <a:solidFill>
                  <a:schemeClr val="accent1"/>
                </a:solidFill>
              </a:rPr>
              <a:t>Abaigar</a:t>
            </a:r>
            <a:r>
              <a:rPr lang="en-GB" sz="1400" dirty="0">
                <a:solidFill>
                  <a:schemeClr val="accent1"/>
                </a:solidFill>
              </a:rPr>
              <a:t>, </a:t>
            </a:r>
            <a:r>
              <a:rPr lang="en-GB" sz="1400" dirty="0" smtClean="0">
                <a:solidFill>
                  <a:schemeClr val="accent1"/>
                </a:solidFill>
              </a:rPr>
              <a:t>MSc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346615" y="1174107"/>
            <a:ext cx="797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accent1"/>
                </a:solidFill>
              </a:rPr>
              <a:t>General framework: network pre-training on large sample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/>
          <a:srcRect b="22825"/>
          <a:stretch/>
        </p:blipFill>
        <p:spPr>
          <a:xfrm>
            <a:off x="792202" y="1868156"/>
            <a:ext cx="4585368" cy="39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394" y="2488547"/>
            <a:ext cx="4435881" cy="3132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544168" y="2772634"/>
            <a:ext cx="871843" cy="20667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 flipH="1">
            <a:off x="6980089" y="1877013"/>
            <a:ext cx="321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 smtClean="0">
                <a:solidFill>
                  <a:srgbClr val="C00000"/>
                </a:solidFill>
              </a:rPr>
              <a:t>Group </a:t>
            </a:r>
            <a:r>
              <a:rPr lang="de-DE" b="1" dirty="0" err="1" smtClean="0">
                <a:solidFill>
                  <a:srgbClr val="C00000"/>
                </a:solidFill>
              </a:rPr>
              <a:t>level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parameter</a:t>
            </a:r>
            <a:endParaRPr lang="de-DE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 err="1" smtClean="0">
                <a:solidFill>
                  <a:schemeClr val="accent6"/>
                </a:solidFill>
              </a:rPr>
              <a:t>Subject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level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parameter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656468" y="2772634"/>
            <a:ext cx="847651" cy="2066795"/>
          </a:xfrm>
          <a:prstGeom prst="rect">
            <a:avLst/>
          </a:prstGeom>
          <a:noFill/>
          <a:ln w="28575">
            <a:solidFill>
              <a:srgbClr val="19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20992" y="301649"/>
            <a:ext cx="10953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4.3 </a:t>
            </a:r>
            <a:r>
              <a:rPr lang="en-US" sz="3200" b="1" dirty="0">
                <a:solidFill>
                  <a:srgbClr val="0070C0"/>
                </a:solidFill>
              </a:rPr>
              <a:t>Development of </a:t>
            </a:r>
            <a:r>
              <a:rPr lang="en-US" sz="3200" b="1" dirty="0" smtClean="0">
                <a:solidFill>
                  <a:srgbClr val="0070C0"/>
                </a:solidFill>
              </a:rPr>
              <a:t>cross-site </a:t>
            </a:r>
            <a:r>
              <a:rPr lang="en-US" sz="3200" b="1" dirty="0">
                <a:solidFill>
                  <a:srgbClr val="0070C0"/>
                </a:solidFill>
              </a:rPr>
              <a:t>big data integration </a:t>
            </a:r>
            <a:r>
              <a:rPr lang="en-US" sz="3200" b="1" dirty="0" smtClean="0">
                <a:solidFill>
                  <a:srgbClr val="0070C0"/>
                </a:solidFill>
              </a:rPr>
              <a:t>framework</a:t>
            </a:r>
            <a:endParaRPr lang="en-US" sz="3200" b="1" dirty="0">
              <a:solidFill>
                <a:srgbClr val="0070C0"/>
              </a:solidFill>
            </a:endParaRPr>
          </a:p>
          <a:p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6" name="Picture 2" descr="https://lh4.googleusercontent.com/BLcO9NHrgq6Pg1tn-cJwTOqG5Q4ARC3-vfWxEnqniuWovPJiiVRAxcVZx76KWd1Vs75zyV8ezl23llyp_Ljxlf-y1tFnEf6L68NCMtM3A_synpvjUXNUW8L83ESx-u6E73IrUdhS5XX-K11X_7aZTJ97DlT-ce4JUPk08uosBliO32IMNfY-dmcT5Zn3_Vw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7"/>
          <a:stretch/>
        </p:blipFill>
        <p:spPr bwMode="auto">
          <a:xfrm>
            <a:off x="720725" y="7347289"/>
            <a:ext cx="10353675" cy="10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>
          <a:xfrm>
            <a:off x="9490798" y="5620092"/>
            <a:ext cx="2057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 smtClean="0">
                <a:solidFill>
                  <a:schemeClr val="accent1"/>
                </a:solidFill>
              </a:rPr>
              <a:t>Unai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</a:rPr>
              <a:t>Fischer </a:t>
            </a:r>
            <a:r>
              <a:rPr lang="en-GB" sz="1400" dirty="0" err="1">
                <a:solidFill>
                  <a:schemeClr val="accent1"/>
                </a:solidFill>
              </a:rPr>
              <a:t>Abaigar</a:t>
            </a:r>
            <a:r>
              <a:rPr lang="en-GB" sz="1400" dirty="0">
                <a:solidFill>
                  <a:schemeClr val="accent1"/>
                </a:solidFill>
              </a:rPr>
              <a:t>, </a:t>
            </a:r>
            <a:r>
              <a:rPr lang="en-GB" sz="1400" dirty="0" smtClean="0">
                <a:solidFill>
                  <a:schemeClr val="accent1"/>
                </a:solidFill>
              </a:rPr>
              <a:t>MSc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346615" y="1174107"/>
            <a:ext cx="7971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chemeClr val="accent1"/>
                </a:solidFill>
              </a:rPr>
              <a:t>General framework: network pre-training on large sample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394" y="2488547"/>
            <a:ext cx="4435881" cy="31320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544168" y="2772634"/>
            <a:ext cx="871843" cy="20667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feld 14"/>
          <p:cNvSpPr txBox="1"/>
          <p:nvPr/>
        </p:nvSpPr>
        <p:spPr>
          <a:xfrm flipH="1">
            <a:off x="6980089" y="1877013"/>
            <a:ext cx="3210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 smtClean="0">
                <a:solidFill>
                  <a:srgbClr val="C00000"/>
                </a:solidFill>
              </a:rPr>
              <a:t>Group </a:t>
            </a:r>
            <a:r>
              <a:rPr lang="de-DE" b="1" dirty="0" err="1" smtClean="0">
                <a:solidFill>
                  <a:srgbClr val="C00000"/>
                </a:solidFill>
              </a:rPr>
              <a:t>level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parameter</a:t>
            </a:r>
            <a:endParaRPr lang="de-DE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de-DE" b="1" dirty="0" err="1" smtClean="0">
                <a:solidFill>
                  <a:schemeClr val="accent6"/>
                </a:solidFill>
              </a:rPr>
              <a:t>Subject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level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parameter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8656468" y="2772634"/>
            <a:ext cx="847651" cy="2066795"/>
          </a:xfrm>
          <a:prstGeom prst="rect">
            <a:avLst/>
          </a:prstGeom>
          <a:noFill/>
          <a:ln w="28575">
            <a:solidFill>
              <a:srgbClr val="19AA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59" y="2136424"/>
            <a:ext cx="482325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 smtClean="0">
                <a:solidFill>
                  <a:srgbClr val="0070C0"/>
                </a:solidFill>
              </a:rPr>
              <a:t>WP</a:t>
            </a:r>
            <a:r>
              <a:rPr lang="de-DE" sz="3200" b="1" dirty="0" smtClean="0">
                <a:solidFill>
                  <a:srgbClr val="0070C0"/>
                </a:solidFill>
              </a:rPr>
              <a:t>4</a:t>
            </a:r>
            <a:r>
              <a:rPr lang="en-BE" sz="3200" b="1" dirty="0" smtClean="0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Deliverables &amp; Milestones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30F398-7721-7445-F465-9D584A188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426208"/>
              </p:ext>
            </p:extLst>
          </p:nvPr>
        </p:nvGraphicFramePr>
        <p:xfrm>
          <a:off x="222593" y="1598386"/>
          <a:ext cx="1124910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878">
                  <a:extLst>
                    <a:ext uri="{9D8B030D-6E8A-4147-A177-3AD203B41FA5}">
                      <a16:colId xmlns:a16="http://schemas.microsoft.com/office/drawing/2014/main" val="3713306067"/>
                    </a:ext>
                  </a:extLst>
                </a:gridCol>
                <a:gridCol w="5832088">
                  <a:extLst>
                    <a:ext uri="{9D8B030D-6E8A-4147-A177-3AD203B41FA5}">
                      <a16:colId xmlns:a16="http://schemas.microsoft.com/office/drawing/2014/main" val="3496054278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278626297"/>
                    </a:ext>
                  </a:extLst>
                </a:gridCol>
                <a:gridCol w="1817650">
                  <a:extLst>
                    <a:ext uri="{9D8B030D-6E8A-4147-A177-3AD203B41FA5}">
                      <a16:colId xmlns:a16="http://schemas.microsoft.com/office/drawing/2014/main" val="556052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bg1"/>
                          </a:solidFill>
                        </a:rPr>
                        <a:t>Milestone /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Original 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75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de-D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B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r>
                        <a:rPr lang="de-D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Set of basic statistics for direct implementation and visualization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 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/>
                        <a:t>✅ 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37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interpretable behavioral traits and contingencies in personalized DTSM models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ngoing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32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r>
                        <a:rPr lang="de-D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B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.</a:t>
                      </a:r>
                      <a:r>
                        <a:rPr lang="de-DE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BE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Algorithms and software environment for DTSM-based multimodal big data integration 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36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ngoing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BE" dirty="0" smtClean="0"/>
                        <a:t>✅</a:t>
                      </a:r>
                      <a:r>
                        <a:rPr lang="de-DE" dirty="0" smtClean="0"/>
                        <a:t>)</a:t>
                      </a:r>
                      <a:endParaRPr lang="en-BE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820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Development of multi-site big data approach for ESM and DTSM models 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30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ngoing</a:t>
                      </a:r>
                      <a:endParaRPr lang="de-DE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6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MS24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Cross-site validation of big data approach 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40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started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63176"/>
                  </a:ext>
                </a:extLst>
              </a:tr>
              <a:tr h="272688">
                <a:tc>
                  <a:txBody>
                    <a:bodyPr/>
                    <a:lstStyle/>
                    <a:p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B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Software for identification, visualization, and feedback of behavioral contingencies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48</a:t>
                      </a:r>
                      <a:endParaRPr lang="en-BE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de-DE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yet</a:t>
                      </a:r>
                      <a:r>
                        <a:rPr lang="de-DE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started</a:t>
                      </a:r>
                      <a:endParaRPr lang="en-BE" sz="18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190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2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 smtClean="0">
                <a:solidFill>
                  <a:srgbClr val="0070C0"/>
                </a:solidFill>
              </a:rPr>
              <a:t>WP</a:t>
            </a:r>
            <a:r>
              <a:rPr lang="de-DE" sz="3200" b="1" dirty="0" smtClean="0">
                <a:solidFill>
                  <a:srgbClr val="0070C0"/>
                </a:solidFill>
              </a:rPr>
              <a:t>4</a:t>
            </a:r>
            <a:r>
              <a:rPr lang="en-BE" sz="3200" b="1" dirty="0" smtClean="0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Overview, objectives, and </a:t>
            </a:r>
            <a:r>
              <a:rPr lang="en-BE" sz="3200" b="1" dirty="0" smtClean="0">
                <a:solidFill>
                  <a:srgbClr val="0070C0"/>
                </a:solidFill>
              </a:rPr>
              <a:t>aims</a:t>
            </a:r>
            <a:endParaRPr lang="en-BE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3C5F-ECF4-DE4A-B5D8-D12E3935D890}"/>
              </a:ext>
            </a:extLst>
          </p:cNvPr>
          <p:cNvSpPr txBox="1"/>
          <p:nvPr/>
        </p:nvSpPr>
        <p:spPr>
          <a:xfrm>
            <a:off x="404164" y="3977867"/>
            <a:ext cx="11376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4.1 Basic </a:t>
            </a:r>
            <a:r>
              <a:rPr lang="en-US" sz="2800" b="1" dirty="0">
                <a:solidFill>
                  <a:srgbClr val="0070C0"/>
                </a:solidFill>
              </a:rPr>
              <a:t>data characteristics, robust statistics, and </a:t>
            </a:r>
            <a:r>
              <a:rPr lang="en-US" sz="2800" b="1" dirty="0" smtClean="0">
                <a:solidFill>
                  <a:srgbClr val="0070C0"/>
                </a:solidFill>
              </a:rPr>
              <a:t>visualization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4.2 </a:t>
            </a:r>
            <a:r>
              <a:rPr lang="en-US" sz="2800" b="1" dirty="0">
                <a:solidFill>
                  <a:srgbClr val="0070C0"/>
                </a:solidFill>
              </a:rPr>
              <a:t>Machine learning for multimodal data </a:t>
            </a:r>
            <a:r>
              <a:rPr lang="en-US" sz="2800" b="1" dirty="0" smtClean="0">
                <a:solidFill>
                  <a:srgbClr val="0070C0"/>
                </a:solidFill>
              </a:rPr>
              <a:t>integration</a:t>
            </a:r>
            <a:endParaRPr lang="de-DE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4.3 </a:t>
            </a:r>
            <a:r>
              <a:rPr lang="en-US" sz="2800" b="1" dirty="0" smtClean="0">
                <a:solidFill>
                  <a:srgbClr val="0070C0"/>
                </a:solidFill>
              </a:rPr>
              <a:t>Development </a:t>
            </a:r>
            <a:r>
              <a:rPr lang="en-US" sz="2800" b="1" dirty="0">
                <a:solidFill>
                  <a:srgbClr val="0070C0"/>
                </a:solidFill>
              </a:rPr>
              <a:t>of efficient cross-site big data integration </a:t>
            </a:r>
            <a:r>
              <a:rPr lang="en-US" sz="2800" b="1" dirty="0" smtClean="0">
                <a:solidFill>
                  <a:srgbClr val="0070C0"/>
                </a:solidFill>
              </a:rPr>
              <a:t>framework</a:t>
            </a:r>
            <a:endParaRPr lang="en-BE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07840" y="1282655"/>
            <a:ext cx="110787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Implementation of robust low level statistics for </a:t>
            </a:r>
            <a:r>
              <a:rPr lang="en-US" sz="2800" b="1" dirty="0" smtClean="0">
                <a:solidFill>
                  <a:srgbClr val="0070C0"/>
                </a:solidFill>
              </a:rPr>
              <a:t>DMMH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Identify predictive behavioral </a:t>
            </a:r>
            <a:r>
              <a:rPr lang="en-US" sz="2800" b="1" dirty="0" smtClean="0">
                <a:solidFill>
                  <a:srgbClr val="0070C0"/>
                </a:solidFill>
              </a:rPr>
              <a:t>contingencies and optimal leveraging points </a:t>
            </a:r>
            <a:r>
              <a:rPr lang="en-US" sz="2800" b="1" dirty="0">
                <a:solidFill>
                  <a:srgbClr val="0070C0"/>
                </a:solidFill>
              </a:rPr>
              <a:t>for mental </a:t>
            </a:r>
            <a:r>
              <a:rPr lang="en-US" sz="2800" b="1" dirty="0" smtClean="0">
                <a:solidFill>
                  <a:srgbClr val="0070C0"/>
                </a:solidFill>
              </a:rPr>
              <a:t>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Establish a cross-site validated analysis tool </a:t>
            </a:r>
            <a:r>
              <a:rPr lang="en-US" sz="2800" b="1" dirty="0" smtClean="0">
                <a:solidFill>
                  <a:srgbClr val="0070C0"/>
                </a:solidFill>
              </a:rPr>
              <a:t>to </a:t>
            </a:r>
            <a:r>
              <a:rPr lang="en-US" sz="2800" b="1" dirty="0">
                <a:solidFill>
                  <a:srgbClr val="0070C0"/>
                </a:solidFill>
              </a:rPr>
              <a:t>forecast individual health trajectories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00099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336183" y="300937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>
                <a:solidFill>
                  <a:srgbClr val="0070C0"/>
                </a:solidFill>
              </a:rPr>
              <a:t>WP4 – Challenges, delays, and solutions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D81AD2D9-8739-4A8D-A6D9-B4DBB9F51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381659"/>
              </p:ext>
            </p:extLst>
          </p:nvPr>
        </p:nvGraphicFramePr>
        <p:xfrm>
          <a:off x="1066546" y="1030862"/>
          <a:ext cx="8791554" cy="47021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107421">
                  <a:extLst>
                    <a:ext uri="{9D8B030D-6E8A-4147-A177-3AD203B41FA5}">
                      <a16:colId xmlns:a16="http://schemas.microsoft.com/office/drawing/2014/main" val="2264306611"/>
                    </a:ext>
                  </a:extLst>
                </a:gridCol>
                <a:gridCol w="5684133">
                  <a:extLst>
                    <a:ext uri="{9D8B030D-6E8A-4147-A177-3AD203B41FA5}">
                      <a16:colId xmlns:a16="http://schemas.microsoft.com/office/drawing/2014/main" val="3908272324"/>
                    </a:ext>
                  </a:extLst>
                </a:gridCol>
              </a:tblGrid>
              <a:tr h="381042">
                <a:tc>
                  <a:txBody>
                    <a:bodyPr/>
                    <a:lstStyle/>
                    <a:p>
                      <a:r>
                        <a:rPr lang="en-DE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/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204938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Noisy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Statistical models (e.g. variational autoencoders)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3767"/>
                  </a:ext>
                </a:extLst>
              </a:tr>
              <a:tr h="200703"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Multiple data distributions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Flexible observation models (e.g. cumulative link, zero-inflated Poisson)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13448"/>
                  </a:ext>
                </a:extLst>
              </a:tr>
              <a:tr h="351144"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Complex (chaotic)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Training via sparse teacher forcing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72167"/>
                  </a:ext>
                </a:extLst>
              </a:tr>
              <a:tr h="563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Small sample sizes</a:t>
                      </a:r>
                    </a:p>
                    <a:p>
                      <a:endParaRPr lang="en-DE" dirty="0">
                        <a:solidFill>
                          <a:srgbClr val="0071B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Hierarchisation of training algorithm, multimodal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9552"/>
                  </a:ext>
                </a:extLst>
              </a:tr>
              <a:tr h="351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0071BD"/>
                          </a:solidFill>
                        </a:rPr>
                        <a:t>Multiple</a:t>
                      </a:r>
                      <a:r>
                        <a:rPr lang="en-DE" dirty="0" smtClean="0">
                          <a:solidFill>
                            <a:srgbClr val="0071BD"/>
                          </a:solidFill>
                        </a:rPr>
                        <a:t> </a:t>
                      </a: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time scales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0071BD"/>
                          </a:solidFill>
                        </a:rPr>
                        <a:t>Manifold</a:t>
                      </a:r>
                      <a:r>
                        <a:rPr lang="en-DE" dirty="0" smtClean="0">
                          <a:solidFill>
                            <a:srgbClr val="0071BD"/>
                          </a:solidFill>
                        </a:rPr>
                        <a:t> </a:t>
                      </a: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attractor regularization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65952"/>
                  </a:ext>
                </a:extLst>
              </a:tr>
              <a:tr h="351144"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Unreliable self-report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Integration of different data modalities (step counts, GPS)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58270"/>
                  </a:ext>
                </a:extLst>
              </a:tr>
              <a:tr h="351144"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Irregular sampling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Continuous time </a:t>
                      </a:r>
                      <a:r>
                        <a:rPr lang="en-DE" dirty="0" smtClean="0">
                          <a:solidFill>
                            <a:srgbClr val="0071BD"/>
                          </a:solidFill>
                        </a:rPr>
                        <a:t>models</a:t>
                      </a:r>
                      <a:r>
                        <a:rPr lang="de-DE" dirty="0" smtClean="0">
                          <a:solidFill>
                            <a:srgbClr val="0071BD"/>
                          </a:solidFill>
                        </a:rPr>
                        <a:t> (</a:t>
                      </a:r>
                      <a:r>
                        <a:rPr lang="de-DE" dirty="0" err="1" smtClean="0">
                          <a:solidFill>
                            <a:srgbClr val="0071BD"/>
                          </a:solidFill>
                        </a:rPr>
                        <a:t>Neural</a:t>
                      </a:r>
                      <a:r>
                        <a:rPr lang="de-DE" dirty="0" smtClean="0">
                          <a:solidFill>
                            <a:srgbClr val="0071BD"/>
                          </a:solidFill>
                        </a:rPr>
                        <a:t> ODE)</a:t>
                      </a:r>
                      <a:r>
                        <a:rPr lang="en-DE" dirty="0" smtClean="0">
                          <a:solidFill>
                            <a:srgbClr val="0071BD"/>
                          </a:solidFill>
                        </a:rPr>
                        <a:t>, </a:t>
                      </a: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multimodal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950813"/>
                  </a:ext>
                </a:extLst>
              </a:tr>
              <a:tr h="606086">
                <a:tc>
                  <a:txBody>
                    <a:bodyPr/>
                    <a:lstStyle/>
                    <a:p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Missing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71BD"/>
                          </a:solidFill>
                        </a:rPr>
                        <a:t>Generative </a:t>
                      </a:r>
                      <a:r>
                        <a:rPr lang="de-DE" dirty="0" err="1" smtClean="0">
                          <a:solidFill>
                            <a:srgbClr val="0071BD"/>
                          </a:solidFill>
                        </a:rPr>
                        <a:t>models</a:t>
                      </a:r>
                      <a:r>
                        <a:rPr lang="en-DE" dirty="0" smtClean="0">
                          <a:solidFill>
                            <a:srgbClr val="0071BD"/>
                          </a:solidFill>
                        </a:rPr>
                        <a:t>, </a:t>
                      </a: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multimodal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6685"/>
                  </a:ext>
                </a:extLst>
              </a:tr>
              <a:tr h="3511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dirty="0">
                          <a:solidFill>
                            <a:srgbClr val="0071BD"/>
                          </a:solidFill>
                        </a:rPr>
                        <a:t>Non-stationary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1BD"/>
                          </a:solidFill>
                        </a:rPr>
                        <a:t>Non-stationary PLRNN (with time-varying parameters)</a:t>
                      </a:r>
                      <a:endParaRPr lang="en-DE" dirty="0">
                        <a:solidFill>
                          <a:srgbClr val="0071B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8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4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1767016" y="333632"/>
            <a:ext cx="7228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3200" b="1" dirty="0" smtClean="0">
                <a:solidFill>
                  <a:srgbClr val="0070C0"/>
                </a:solidFill>
              </a:rPr>
              <a:t>WP</a:t>
            </a:r>
            <a:r>
              <a:rPr lang="de-DE" sz="3200" b="1" dirty="0" smtClean="0">
                <a:solidFill>
                  <a:srgbClr val="0070C0"/>
                </a:solidFill>
              </a:rPr>
              <a:t>4</a:t>
            </a:r>
            <a:r>
              <a:rPr lang="en-BE" sz="3200" b="1" dirty="0" smtClean="0">
                <a:solidFill>
                  <a:srgbClr val="0070C0"/>
                </a:solidFill>
              </a:rPr>
              <a:t> </a:t>
            </a:r>
            <a:r>
              <a:rPr lang="en-BE" sz="3200" b="1" dirty="0">
                <a:solidFill>
                  <a:srgbClr val="0070C0"/>
                </a:solidFill>
              </a:rPr>
              <a:t>–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815681" y="1981290"/>
            <a:ext cx="10560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 err="1" smtClean="0">
                <a:solidFill>
                  <a:srgbClr val="0070C0"/>
                </a:solidFill>
              </a:rPr>
              <a:t>Validate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>
                <a:solidFill>
                  <a:srgbClr val="0070C0"/>
                </a:solidFill>
              </a:rPr>
              <a:t>hierarchical</a:t>
            </a:r>
            <a:r>
              <a:rPr lang="de-DE" sz="3200" b="1" dirty="0">
                <a:solidFill>
                  <a:srgbClr val="0070C0"/>
                </a:solidFill>
              </a:rPr>
              <a:t> </a:t>
            </a:r>
            <a:r>
              <a:rPr lang="de-DE" sz="3200" b="1" dirty="0" err="1">
                <a:solidFill>
                  <a:srgbClr val="0070C0"/>
                </a:solidFill>
              </a:rPr>
              <a:t>estimation</a:t>
            </a:r>
            <a:r>
              <a:rPr lang="de-DE" sz="3200" b="1" dirty="0">
                <a:solidFill>
                  <a:srgbClr val="0070C0"/>
                </a:solidFill>
              </a:rPr>
              <a:t> </a:t>
            </a:r>
            <a:r>
              <a:rPr lang="de-DE" sz="3200" b="1" dirty="0" smtClean="0">
                <a:solidFill>
                  <a:srgbClr val="0070C0"/>
                </a:solidFill>
              </a:rPr>
              <a:t>in </a:t>
            </a:r>
            <a:r>
              <a:rPr lang="de-DE" sz="3200" b="1" dirty="0">
                <a:solidFill>
                  <a:srgbClr val="0070C0"/>
                </a:solidFill>
              </a:rPr>
              <a:t>MVAE-TF</a:t>
            </a:r>
          </a:p>
          <a:p>
            <a:endParaRPr lang="de-DE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 err="1" smtClean="0">
                <a:solidFill>
                  <a:srgbClr val="0070C0"/>
                </a:solidFill>
              </a:rPr>
              <a:t>Analyze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data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from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the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consortium</a:t>
            </a:r>
            <a:endParaRPr lang="de-DE" sz="32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2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dirty="0" err="1">
                <a:solidFill>
                  <a:srgbClr val="0070C0"/>
                </a:solidFill>
              </a:rPr>
              <a:t>Implement</a:t>
            </a:r>
            <a:r>
              <a:rPr lang="de-DE" sz="3200" b="1" dirty="0">
                <a:solidFill>
                  <a:srgbClr val="0070C0"/>
                </a:solidFill>
              </a:rPr>
              <a:t> </a:t>
            </a:r>
            <a:r>
              <a:rPr lang="de-DE" sz="3200" b="1" dirty="0" err="1">
                <a:solidFill>
                  <a:srgbClr val="0070C0"/>
                </a:solidFill>
              </a:rPr>
              <a:t>cross</a:t>
            </a:r>
            <a:r>
              <a:rPr lang="de-DE" sz="3200" b="1" dirty="0">
                <a:solidFill>
                  <a:srgbClr val="0070C0"/>
                </a:solidFill>
              </a:rPr>
              <a:t>-site </a:t>
            </a:r>
            <a:r>
              <a:rPr lang="de-DE" sz="3200" b="1" dirty="0" err="1">
                <a:solidFill>
                  <a:srgbClr val="0070C0"/>
                </a:solidFill>
              </a:rPr>
              <a:t>validation</a:t>
            </a:r>
            <a:r>
              <a:rPr lang="de-DE" sz="3200" b="1" dirty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scheme</a:t>
            </a:r>
            <a:endParaRPr lang="de-DE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2" y="301649"/>
            <a:ext cx="1237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4.1. </a:t>
            </a:r>
            <a:r>
              <a:rPr lang="en-US" sz="3200" b="1" dirty="0" smtClean="0">
                <a:solidFill>
                  <a:srgbClr val="0070C0"/>
                </a:solidFill>
              </a:rPr>
              <a:t>Robust statistics </a:t>
            </a:r>
            <a:r>
              <a:rPr lang="en-US" sz="3200" b="1" dirty="0">
                <a:solidFill>
                  <a:srgbClr val="0070C0"/>
                </a:solidFill>
              </a:rPr>
              <a:t>and </a:t>
            </a:r>
            <a:r>
              <a:rPr lang="en-US" sz="3200" b="1" dirty="0" smtClean="0">
                <a:solidFill>
                  <a:srgbClr val="0070C0"/>
                </a:solidFill>
              </a:rPr>
              <a:t>visualization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431082" y="1453264"/>
            <a:ext cx="1878839" cy="1725768"/>
            <a:chOff x="4229697" y="1517503"/>
            <a:chExt cx="1878839" cy="1725768"/>
          </a:xfrm>
        </p:grpSpPr>
        <p:sp>
          <p:nvSpPr>
            <p:cNvPr id="4" name="Ellipse 3"/>
            <p:cNvSpPr/>
            <p:nvPr/>
          </p:nvSpPr>
          <p:spPr>
            <a:xfrm>
              <a:off x="4536250" y="1830654"/>
              <a:ext cx="1249840" cy="1196180"/>
            </a:xfrm>
            <a:prstGeom prst="ellipse">
              <a:avLst/>
            </a:prstGeom>
            <a:noFill/>
            <a:ln w="57150">
              <a:solidFill>
                <a:srgbClr val="007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5463643" y="2099964"/>
              <a:ext cx="644893" cy="612000"/>
              <a:chOff x="8032243" y="487826"/>
              <a:chExt cx="644893" cy="612000"/>
            </a:xfrm>
          </p:grpSpPr>
          <p:sp>
            <p:nvSpPr>
              <p:cNvPr id="23" name="Ellipse 22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WP5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  <p:grpSp>
          <p:nvGrpSpPr>
            <p:cNvPr id="32" name="Gruppieren 31"/>
            <p:cNvGrpSpPr/>
            <p:nvPr/>
          </p:nvGrpSpPr>
          <p:grpSpPr>
            <a:xfrm>
              <a:off x="4869152" y="2631271"/>
              <a:ext cx="644893" cy="612000"/>
              <a:chOff x="8032243" y="487826"/>
              <a:chExt cx="644893" cy="612000"/>
            </a:xfrm>
          </p:grpSpPr>
          <p:sp>
            <p:nvSpPr>
              <p:cNvPr id="33" name="Ellipse 32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WP7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>
              <a:off x="4229697" y="2099964"/>
              <a:ext cx="644893" cy="612000"/>
              <a:chOff x="8032243" y="487826"/>
              <a:chExt cx="644893" cy="612000"/>
            </a:xfrm>
          </p:grpSpPr>
          <p:sp>
            <p:nvSpPr>
              <p:cNvPr id="36" name="Ellipse 35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WP2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4853257" y="1517503"/>
              <a:ext cx="644893" cy="612000"/>
              <a:chOff x="8032243" y="487826"/>
              <a:chExt cx="644893" cy="612000"/>
            </a:xfrm>
          </p:grpSpPr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WP4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</p:grpSp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5" t="14722" r="2203" b="27793"/>
          <a:stretch/>
        </p:blipFill>
        <p:spPr>
          <a:xfrm>
            <a:off x="580839" y="1464482"/>
            <a:ext cx="2609999" cy="1800000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 flipH="1">
            <a:off x="1222510" y="1279816"/>
            <a:ext cx="141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C77C3"/>
                </a:solidFill>
              </a:rPr>
              <a:t>Dashboard</a:t>
            </a:r>
            <a:endParaRPr lang="en-US" b="1" dirty="0">
              <a:solidFill>
                <a:srgbClr val="0C77C3"/>
              </a:solidFill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3352193" y="1529914"/>
            <a:ext cx="62685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Statistically</a:t>
            </a:r>
            <a:r>
              <a:rPr lang="de-DE" sz="2200" dirty="0" smtClean="0">
                <a:solidFill>
                  <a:srgbClr val="0070C0"/>
                </a:solidFill>
              </a:rPr>
              <a:t> robust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No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misinterpretation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</a:rPr>
              <a:t>Easy </a:t>
            </a:r>
            <a:r>
              <a:rPr lang="de-DE" sz="2200" dirty="0" err="1" smtClean="0">
                <a:solidFill>
                  <a:srgbClr val="0070C0"/>
                </a:solidFill>
              </a:rPr>
              <a:t>to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use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Elucidate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cross</a:t>
            </a:r>
            <a:r>
              <a:rPr lang="de-DE" sz="2200" dirty="0" smtClean="0">
                <a:solidFill>
                  <a:srgbClr val="0070C0"/>
                </a:solidFill>
              </a:rPr>
              <a:t>-variable </a:t>
            </a:r>
            <a:r>
              <a:rPr lang="de-DE" sz="2200" dirty="0" err="1" smtClean="0">
                <a:solidFill>
                  <a:srgbClr val="0070C0"/>
                </a:solidFill>
              </a:rPr>
              <a:t>contingencies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Elucidate</a:t>
            </a:r>
            <a:r>
              <a:rPr lang="de-DE" sz="2200" dirty="0">
                <a:solidFill>
                  <a:srgbClr val="0070C0"/>
                </a:solidFill>
              </a:rPr>
              <a:t> </a:t>
            </a:r>
            <a:r>
              <a:rPr lang="de-DE" sz="2200" dirty="0" smtClean="0">
                <a:solidFill>
                  <a:srgbClr val="0070C0"/>
                </a:solidFill>
              </a:rPr>
              <a:t>time-</a:t>
            </a:r>
            <a:r>
              <a:rPr lang="de-DE" sz="2200" dirty="0" err="1" smtClean="0">
                <a:solidFill>
                  <a:srgbClr val="0070C0"/>
                </a:solidFill>
              </a:rPr>
              <a:t>varying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relationships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BE" sz="2200" dirty="0">
              <a:solidFill>
                <a:srgbClr val="0070C0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827936" y="3441844"/>
            <a:ext cx="37155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Medians/percentiles for box plots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Spearman’s </a:t>
            </a:r>
            <a:r>
              <a:rPr lang="el-GR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ρ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for correlations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Kruskal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-Wallis for distributional shifts between contextual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Mann-Kendall test for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2" y="301649"/>
            <a:ext cx="1237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Task 4.1. </a:t>
            </a:r>
            <a:r>
              <a:rPr lang="en-US" sz="3200" b="1" dirty="0" smtClean="0">
                <a:solidFill>
                  <a:srgbClr val="0070C0"/>
                </a:solidFill>
              </a:rPr>
              <a:t>Robust statistics </a:t>
            </a:r>
            <a:r>
              <a:rPr lang="en-US" sz="3200" b="1" dirty="0">
                <a:solidFill>
                  <a:srgbClr val="0070C0"/>
                </a:solidFill>
              </a:rPr>
              <a:t>and </a:t>
            </a:r>
            <a:r>
              <a:rPr lang="en-US" sz="3200" b="1" dirty="0" smtClean="0">
                <a:solidFill>
                  <a:srgbClr val="0070C0"/>
                </a:solidFill>
              </a:rPr>
              <a:t>visualization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431082" y="1453264"/>
            <a:ext cx="1878839" cy="1725768"/>
            <a:chOff x="4229697" y="1517503"/>
            <a:chExt cx="1878839" cy="1725768"/>
          </a:xfrm>
        </p:grpSpPr>
        <p:sp>
          <p:nvSpPr>
            <p:cNvPr id="4" name="Ellipse 3"/>
            <p:cNvSpPr/>
            <p:nvPr/>
          </p:nvSpPr>
          <p:spPr>
            <a:xfrm>
              <a:off x="4536250" y="1830654"/>
              <a:ext cx="1249840" cy="1196180"/>
            </a:xfrm>
            <a:prstGeom prst="ellipse">
              <a:avLst/>
            </a:prstGeom>
            <a:noFill/>
            <a:ln w="57150">
              <a:solidFill>
                <a:srgbClr val="0073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grpSp>
          <p:nvGrpSpPr>
            <p:cNvPr id="31" name="Gruppieren 30"/>
            <p:cNvGrpSpPr/>
            <p:nvPr/>
          </p:nvGrpSpPr>
          <p:grpSpPr>
            <a:xfrm>
              <a:off x="5463643" y="2099964"/>
              <a:ext cx="644893" cy="612000"/>
              <a:chOff x="8032243" y="487826"/>
              <a:chExt cx="644893" cy="612000"/>
            </a:xfrm>
          </p:grpSpPr>
          <p:sp>
            <p:nvSpPr>
              <p:cNvPr id="23" name="Ellipse 22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WP5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  <p:grpSp>
          <p:nvGrpSpPr>
            <p:cNvPr id="32" name="Gruppieren 31"/>
            <p:cNvGrpSpPr/>
            <p:nvPr/>
          </p:nvGrpSpPr>
          <p:grpSpPr>
            <a:xfrm>
              <a:off x="4869152" y="2631271"/>
              <a:ext cx="644893" cy="612000"/>
              <a:chOff x="8032243" y="487826"/>
              <a:chExt cx="644893" cy="612000"/>
            </a:xfrm>
          </p:grpSpPr>
          <p:sp>
            <p:nvSpPr>
              <p:cNvPr id="33" name="Ellipse 32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WP7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  <p:grpSp>
          <p:nvGrpSpPr>
            <p:cNvPr id="35" name="Gruppieren 34"/>
            <p:cNvGrpSpPr/>
            <p:nvPr/>
          </p:nvGrpSpPr>
          <p:grpSpPr>
            <a:xfrm>
              <a:off x="4229697" y="2099964"/>
              <a:ext cx="644893" cy="612000"/>
              <a:chOff x="8032243" y="487826"/>
              <a:chExt cx="644893" cy="612000"/>
            </a:xfrm>
          </p:grpSpPr>
          <p:sp>
            <p:nvSpPr>
              <p:cNvPr id="36" name="Ellipse 35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WP2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4853257" y="1517503"/>
              <a:ext cx="644893" cy="612000"/>
              <a:chOff x="8032243" y="487826"/>
              <a:chExt cx="644893" cy="612000"/>
            </a:xfrm>
          </p:grpSpPr>
          <p:sp>
            <p:nvSpPr>
              <p:cNvPr id="39" name="Ellipse 38"/>
              <p:cNvSpPr>
                <a:spLocks noChangeAspect="1"/>
              </p:cNvSpPr>
              <p:nvPr/>
            </p:nvSpPr>
            <p:spPr>
              <a:xfrm>
                <a:off x="8032244" y="487826"/>
                <a:ext cx="639454" cy="6120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0073C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 flipH="1">
                <a:off x="8032243" y="601606"/>
                <a:ext cx="6448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0072BE"/>
                    </a:solidFill>
                  </a:rPr>
                  <a:t>WP4</a:t>
                </a:r>
                <a:endParaRPr lang="en-US" b="1" dirty="0">
                  <a:solidFill>
                    <a:srgbClr val="0072BE"/>
                  </a:solidFill>
                </a:endParaRPr>
              </a:p>
            </p:txBody>
          </p:sp>
        </p:grpSp>
      </p:grpSp>
      <p:pic>
        <p:nvPicPr>
          <p:cNvPr id="42" name="Grafik 4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5" t="14722" r="2203" b="27793"/>
          <a:stretch/>
        </p:blipFill>
        <p:spPr>
          <a:xfrm>
            <a:off x="580839" y="1464482"/>
            <a:ext cx="2609999" cy="1800000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 flipH="1">
            <a:off x="1222510" y="1279816"/>
            <a:ext cx="141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C77C3"/>
                </a:solidFill>
              </a:rPr>
              <a:t>Dashboard</a:t>
            </a:r>
            <a:endParaRPr lang="en-US" b="1" dirty="0">
              <a:solidFill>
                <a:srgbClr val="0C77C3"/>
              </a:solidFill>
            </a:endParaRP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3352193" y="1529914"/>
            <a:ext cx="62685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Statistically</a:t>
            </a:r>
            <a:r>
              <a:rPr lang="de-DE" sz="2200" dirty="0" smtClean="0">
                <a:solidFill>
                  <a:srgbClr val="0070C0"/>
                </a:solidFill>
              </a:rPr>
              <a:t> robust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No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misinterpretation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</a:rPr>
              <a:t>Easy </a:t>
            </a:r>
            <a:r>
              <a:rPr lang="de-DE" sz="2200" dirty="0" err="1" smtClean="0">
                <a:solidFill>
                  <a:srgbClr val="0070C0"/>
                </a:solidFill>
              </a:rPr>
              <a:t>to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use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Elucidate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cross</a:t>
            </a:r>
            <a:r>
              <a:rPr lang="de-DE" sz="2200" dirty="0" smtClean="0">
                <a:solidFill>
                  <a:srgbClr val="0070C0"/>
                </a:solidFill>
              </a:rPr>
              <a:t>-variable </a:t>
            </a:r>
            <a:r>
              <a:rPr lang="de-DE" sz="2200" dirty="0" err="1" smtClean="0">
                <a:solidFill>
                  <a:srgbClr val="0070C0"/>
                </a:solidFill>
              </a:rPr>
              <a:t>contingencies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Elucidate</a:t>
            </a:r>
            <a:r>
              <a:rPr lang="de-DE" sz="2200" dirty="0">
                <a:solidFill>
                  <a:srgbClr val="0070C0"/>
                </a:solidFill>
              </a:rPr>
              <a:t> </a:t>
            </a:r>
            <a:r>
              <a:rPr lang="de-DE" sz="2200" dirty="0" smtClean="0">
                <a:solidFill>
                  <a:srgbClr val="0070C0"/>
                </a:solidFill>
              </a:rPr>
              <a:t>time-</a:t>
            </a:r>
            <a:r>
              <a:rPr lang="de-DE" sz="2200" dirty="0" err="1" smtClean="0">
                <a:solidFill>
                  <a:srgbClr val="0070C0"/>
                </a:solidFill>
              </a:rPr>
              <a:t>varying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relationships</a:t>
            </a:r>
            <a:endParaRPr lang="de-DE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BE" sz="2200" dirty="0">
              <a:solidFill>
                <a:srgbClr val="0070C0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1582794" y="3642646"/>
            <a:ext cx="8379160" cy="1639614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8F0DCEAA-9D08-ED47-83A3-B4AC15217ADE}"/>
              </a:ext>
            </a:extLst>
          </p:cNvPr>
          <p:cNvSpPr txBox="1"/>
          <p:nvPr/>
        </p:nvSpPr>
        <p:spPr>
          <a:xfrm>
            <a:off x="1822128" y="3769574"/>
            <a:ext cx="7983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</a:rPr>
              <a:t>Set </a:t>
            </a:r>
            <a:r>
              <a:rPr lang="de-DE" sz="2200" dirty="0" err="1" smtClean="0">
                <a:solidFill>
                  <a:srgbClr val="0070C0"/>
                </a:solidFill>
              </a:rPr>
              <a:t>of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basic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statistics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for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direct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implementation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and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visualization</a:t>
            </a:r>
            <a:endParaRPr lang="de-DE" sz="2200" dirty="0" smtClean="0">
              <a:solidFill>
                <a:srgbClr val="0070C0"/>
              </a:solidFill>
            </a:endParaRPr>
          </a:p>
          <a:p>
            <a:r>
              <a:rPr lang="de-DE" sz="2200" dirty="0" smtClean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200" dirty="0" err="1" smtClean="0">
                <a:solidFill>
                  <a:srgbClr val="0070C0"/>
                </a:solidFill>
              </a:rPr>
              <a:t>Documented</a:t>
            </a:r>
            <a:r>
              <a:rPr lang="de-DE" sz="2200" dirty="0" smtClean="0">
                <a:solidFill>
                  <a:srgbClr val="0070C0"/>
                </a:solidFill>
              </a:rPr>
              <a:t> in </a:t>
            </a:r>
            <a:r>
              <a:rPr lang="de-DE" sz="2200" b="1" dirty="0" err="1" smtClean="0">
                <a:solidFill>
                  <a:srgbClr val="0070C0"/>
                </a:solidFill>
              </a:rPr>
              <a:t>deliverable</a:t>
            </a:r>
            <a:r>
              <a:rPr lang="de-DE" sz="2200" b="1" dirty="0" smtClean="0">
                <a:solidFill>
                  <a:srgbClr val="0070C0"/>
                </a:solidFill>
              </a:rPr>
              <a:t> D4.1</a:t>
            </a:r>
            <a:r>
              <a:rPr lang="de-DE" sz="2200" dirty="0" smtClean="0">
                <a:solidFill>
                  <a:srgbClr val="0070C0"/>
                </a:solidFill>
              </a:rPr>
              <a:t>, </a:t>
            </a:r>
            <a:r>
              <a:rPr lang="de-DE" sz="2200" dirty="0" err="1" smtClean="0">
                <a:solidFill>
                  <a:srgbClr val="0070C0"/>
                </a:solidFill>
              </a:rPr>
              <a:t>shared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google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document</a:t>
            </a:r>
            <a:r>
              <a:rPr lang="de-DE" sz="2200" dirty="0" smtClean="0">
                <a:solidFill>
                  <a:srgbClr val="0070C0"/>
                </a:solidFill>
              </a:rPr>
              <a:t>, </a:t>
            </a:r>
            <a:r>
              <a:rPr lang="de-DE" sz="2200" dirty="0" err="1" smtClean="0">
                <a:solidFill>
                  <a:srgbClr val="0070C0"/>
                </a:solidFill>
              </a:rPr>
              <a:t>Jupyter</a:t>
            </a:r>
            <a:r>
              <a:rPr lang="de-DE" sz="2200" dirty="0" smtClean="0">
                <a:solidFill>
                  <a:srgbClr val="0070C0"/>
                </a:solidFill>
              </a:rPr>
              <a:t> Notebook </a:t>
            </a:r>
            <a:r>
              <a:rPr lang="de-DE" sz="2200" dirty="0" err="1" smtClean="0">
                <a:solidFill>
                  <a:srgbClr val="0070C0"/>
                </a:solidFill>
              </a:rPr>
              <a:t>with</a:t>
            </a:r>
            <a:r>
              <a:rPr lang="de-DE" sz="2200" dirty="0" smtClean="0">
                <a:solidFill>
                  <a:srgbClr val="0070C0"/>
                </a:solidFill>
              </a:rPr>
              <a:t> </a:t>
            </a:r>
            <a:r>
              <a:rPr lang="de-DE" sz="2200" dirty="0" err="1" smtClean="0">
                <a:solidFill>
                  <a:srgbClr val="0070C0"/>
                </a:solidFill>
              </a:rPr>
              <a:t>pre-implementations</a:t>
            </a:r>
            <a:r>
              <a:rPr lang="de-DE" sz="2200" dirty="0" smtClean="0">
                <a:solidFill>
                  <a:srgbClr val="0070C0"/>
                </a:solidFill>
              </a:rPr>
              <a:t> in Python</a:t>
            </a:r>
            <a:endParaRPr lang="en-BE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975525" y="2167073"/>
            <a:ext cx="7540178" cy="3545498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478" y="2972383"/>
            <a:ext cx="2476500" cy="1962150"/>
          </a:xfrm>
          <a:prstGeom prst="rect">
            <a:avLst/>
          </a:prstGeom>
        </p:spPr>
      </p:pic>
      <p:cxnSp>
        <p:nvCxnSpPr>
          <p:cNvPr id="32" name="Gerade Verbindung mit Pfeil 31"/>
          <p:cNvCxnSpPr/>
          <p:nvPr/>
        </p:nvCxnSpPr>
        <p:spPr>
          <a:xfrm>
            <a:off x="-1945329" y="574087"/>
            <a:ext cx="18993" cy="2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840258"/>
            <a:ext cx="11046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Reconstructing dynamical systems via RNNs</a:t>
            </a:r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983153" y="4994147"/>
            <a:ext cx="1493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observed</a:t>
            </a:r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975525" y="2167073"/>
            <a:ext cx="7540178" cy="3545498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478" y="2972383"/>
            <a:ext cx="2476500" cy="1962150"/>
          </a:xfrm>
          <a:prstGeom prst="rect">
            <a:avLst/>
          </a:prstGeom>
        </p:spPr>
      </p:pic>
      <p:cxnSp>
        <p:nvCxnSpPr>
          <p:cNvPr id="32" name="Gerade Verbindung mit Pfeil 31"/>
          <p:cNvCxnSpPr/>
          <p:nvPr/>
        </p:nvCxnSpPr>
        <p:spPr>
          <a:xfrm>
            <a:off x="-1945329" y="574087"/>
            <a:ext cx="18993" cy="2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840258"/>
            <a:ext cx="11046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Reconstructing dynamical systems via RNNs</a:t>
            </a:r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983153" y="4994147"/>
            <a:ext cx="1493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observed</a:t>
            </a:r>
            <a:endParaRPr lang="en-US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250292" y="2833882"/>
                <a:ext cx="2036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92" y="2833882"/>
                <a:ext cx="2036775" cy="276999"/>
              </a:xfrm>
              <a:prstGeom prst="rect">
                <a:avLst/>
              </a:prstGeom>
              <a:blipFill>
                <a:blip r:embed="rId6"/>
                <a:stretch>
                  <a:fillRect l="-1198" t="-2222" r="-38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326615" y="2038514"/>
            <a:ext cx="3825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dynamical system</a:t>
            </a:r>
            <a:endParaRPr lang="en-US" sz="2200" b="1" dirty="0">
              <a:solidFill>
                <a:srgbClr val="0070C0"/>
              </a:solidFill>
            </a:endParaRPr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1975525" y="2167073"/>
            <a:ext cx="7540178" cy="3545498"/>
          </a:xfrm>
          <a:prstGeom prst="roundRect">
            <a:avLst/>
          </a:prstGeom>
          <a:solidFill>
            <a:schemeClr val="bg1"/>
          </a:solidFill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478" y="2972383"/>
            <a:ext cx="2476500" cy="1962150"/>
          </a:xfrm>
          <a:prstGeom prst="rect">
            <a:avLst/>
          </a:prstGeom>
        </p:spPr>
      </p:pic>
      <p:cxnSp>
        <p:nvCxnSpPr>
          <p:cNvPr id="32" name="Gerade Verbindung mit Pfeil 31"/>
          <p:cNvCxnSpPr/>
          <p:nvPr/>
        </p:nvCxnSpPr>
        <p:spPr>
          <a:xfrm>
            <a:off x="-1945329" y="574087"/>
            <a:ext cx="18993" cy="2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840258"/>
            <a:ext cx="11046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Reconstructing dynamical systems via RNNs</a:t>
            </a:r>
            <a:endParaRPr lang="en-US" sz="2600" b="1" dirty="0">
              <a:solidFill>
                <a:srgbClr val="0070C0"/>
              </a:solidFill>
            </a:endParaRPr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6983153" y="4994147"/>
            <a:ext cx="1493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observed</a:t>
            </a:r>
            <a:endParaRPr lang="en-US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250292" y="2833882"/>
                <a:ext cx="20367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92" y="2833882"/>
                <a:ext cx="2036775" cy="276999"/>
              </a:xfrm>
              <a:prstGeom prst="rect">
                <a:avLst/>
              </a:prstGeom>
              <a:blipFill>
                <a:blip r:embed="rId6"/>
                <a:stretch>
                  <a:fillRect l="-1198" t="-2222" r="-38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326615" y="2038514"/>
            <a:ext cx="3825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70C0"/>
                </a:solidFill>
              </a:rPr>
              <a:t>dynamical system</a:t>
            </a:r>
            <a:endParaRPr lang="en-US" sz="2200" b="1" dirty="0">
              <a:solidFill>
                <a:srgbClr val="0070C0"/>
              </a:solidFill>
            </a:endParaRPr>
          </a:p>
          <a:p>
            <a:pPr algn="ctr"/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 rot="16200000">
            <a:off x="5222427" y="3575282"/>
            <a:ext cx="775547" cy="954741"/>
          </a:xfrm>
          <a:prstGeom prst="downArrow">
            <a:avLst/>
          </a:prstGeom>
          <a:solidFill>
            <a:srgbClr val="63AA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3498016" y="4994146"/>
            <a:ext cx="1634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unobserved</a:t>
            </a:r>
            <a:endParaRPr lang="en-US" sz="2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6926007" y="2774269"/>
                <a:ext cx="15502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007" y="2774269"/>
                <a:ext cx="1550296" cy="276999"/>
              </a:xfrm>
              <a:prstGeom prst="rect">
                <a:avLst/>
              </a:prstGeom>
              <a:blipFill>
                <a:blip r:embed="rId7"/>
                <a:stretch>
                  <a:fillRect l="-3543" t="-2174" r="-551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8016" y="3236353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1" name="imag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9" y="1254947"/>
            <a:ext cx="9089902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 18"/>
          <p:cNvSpPr/>
          <p:nvPr/>
        </p:nvSpPr>
        <p:spPr>
          <a:xfrm>
            <a:off x="8692814" y="5353777"/>
            <a:ext cx="377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70C0"/>
                </a:solidFill>
              </a:rPr>
              <a:t>Durstewitz</a:t>
            </a:r>
            <a:r>
              <a:rPr lang="en-GB" sz="1200" dirty="0">
                <a:solidFill>
                  <a:srgbClr val="0070C0"/>
                </a:solidFill>
              </a:rPr>
              <a:t> D., </a:t>
            </a:r>
            <a:r>
              <a:rPr lang="en-GB" sz="1200" dirty="0" smtClean="0">
                <a:solidFill>
                  <a:srgbClr val="0070C0"/>
                </a:solidFill>
              </a:rPr>
              <a:t>Koppe </a:t>
            </a:r>
            <a:r>
              <a:rPr lang="en-GB" sz="1200" dirty="0">
                <a:solidFill>
                  <a:srgbClr val="0070C0"/>
                </a:solidFill>
              </a:rPr>
              <a:t>G</a:t>
            </a:r>
            <a:r>
              <a:rPr lang="en-GB" sz="1200" dirty="0" smtClean="0">
                <a:solidFill>
                  <a:srgbClr val="0070C0"/>
                </a:solidFill>
              </a:rPr>
              <a:t>.. </a:t>
            </a:r>
            <a:r>
              <a:rPr lang="en-GB" sz="1200" dirty="0" err="1">
                <a:solidFill>
                  <a:srgbClr val="0070C0"/>
                </a:solidFill>
              </a:rPr>
              <a:t>Thurm</a:t>
            </a:r>
            <a:r>
              <a:rPr lang="en-GB" sz="1200" dirty="0">
                <a:solidFill>
                  <a:srgbClr val="0070C0"/>
                </a:solidFill>
              </a:rPr>
              <a:t>, M.I</a:t>
            </a:r>
            <a:r>
              <a:rPr lang="en-GB" sz="1200" dirty="0" smtClean="0">
                <a:solidFill>
                  <a:srgbClr val="0070C0"/>
                </a:solidFill>
              </a:rPr>
              <a:t>. (2022). </a:t>
            </a:r>
            <a:r>
              <a:rPr lang="en-GB" sz="1200" dirty="0" err="1" smtClean="0">
                <a:solidFill>
                  <a:srgbClr val="0070C0"/>
                </a:solidFill>
              </a:rPr>
              <a:t>BioRxiv</a:t>
            </a:r>
            <a:endParaRPr lang="en-GB" sz="1200" dirty="0" smtClean="0">
              <a:solidFill>
                <a:srgbClr val="0070C0"/>
              </a:solidFill>
            </a:endParaRPr>
          </a:p>
          <a:p>
            <a:r>
              <a:rPr lang="en-GB" sz="1200" dirty="0" smtClean="0">
                <a:solidFill>
                  <a:srgbClr val="0070C0"/>
                </a:solidFill>
              </a:rPr>
              <a:t>Schmidt*, Koppe* et al (2020). ICLR</a:t>
            </a:r>
          </a:p>
          <a:p>
            <a:r>
              <a:rPr lang="en-GB" sz="1200" dirty="0" smtClean="0">
                <a:solidFill>
                  <a:srgbClr val="0070C0"/>
                </a:solidFill>
              </a:rPr>
              <a:t>Koppe et al (2019). </a:t>
            </a:r>
            <a:r>
              <a:rPr lang="en-GB" sz="1200" dirty="0" err="1" smtClean="0">
                <a:solidFill>
                  <a:srgbClr val="0070C0"/>
                </a:solidFill>
              </a:rPr>
              <a:t>PLoS</a:t>
            </a:r>
            <a:r>
              <a:rPr lang="en-GB" sz="1200" dirty="0" smtClean="0">
                <a:solidFill>
                  <a:srgbClr val="0070C0"/>
                </a:solidFill>
              </a:rPr>
              <a:t> </a:t>
            </a:r>
            <a:r>
              <a:rPr lang="en-GB" sz="1200" dirty="0" err="1" smtClean="0">
                <a:solidFill>
                  <a:srgbClr val="0070C0"/>
                </a:solidFill>
              </a:rPr>
              <a:t>Comput</a:t>
            </a:r>
            <a:r>
              <a:rPr lang="en-GB" sz="1200" dirty="0" smtClean="0">
                <a:solidFill>
                  <a:srgbClr val="0070C0"/>
                </a:solidFill>
              </a:rPr>
              <a:t> </a:t>
            </a:r>
            <a:r>
              <a:rPr lang="en-GB" sz="1200" dirty="0" err="1" smtClean="0">
                <a:solidFill>
                  <a:srgbClr val="0070C0"/>
                </a:solidFill>
              </a:rPr>
              <a:t>Biol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F689E3-5DBD-D543-AB63-7E33C743DF30}"/>
              </a:ext>
            </a:extLst>
          </p:cNvPr>
          <p:cNvSpPr/>
          <p:nvPr/>
        </p:nvSpPr>
        <p:spPr>
          <a:xfrm>
            <a:off x="0" y="6000108"/>
            <a:ext cx="12192000" cy="857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B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74EF50-459D-1E4D-A7C5-A60F58B2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921" y="111210"/>
            <a:ext cx="1754857" cy="1458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9168A-5E59-494D-BC17-32EF14C2D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3" y="6110610"/>
            <a:ext cx="957072" cy="636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74A2D5-F69C-5644-A9F7-5EA03849D42E}"/>
              </a:ext>
            </a:extLst>
          </p:cNvPr>
          <p:cNvSpPr txBox="1"/>
          <p:nvPr/>
        </p:nvSpPr>
        <p:spPr>
          <a:xfrm>
            <a:off x="1285102" y="6059722"/>
            <a:ext cx="4810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This project has received funding from the European Union’s Horizon 2020 research and innovation Programme under grant agreement 945263 (IMMERSE)</a:t>
            </a:r>
            <a:endParaRPr lang="en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AB976-E625-5F4D-A8A9-EF8ECDB11939}"/>
              </a:ext>
            </a:extLst>
          </p:cNvPr>
          <p:cNvSpPr txBox="1"/>
          <p:nvPr/>
        </p:nvSpPr>
        <p:spPr>
          <a:xfrm>
            <a:off x="222593" y="301649"/>
            <a:ext cx="1008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Task </a:t>
            </a:r>
            <a:r>
              <a:rPr lang="en-US" sz="3200" b="1" dirty="0">
                <a:solidFill>
                  <a:srgbClr val="0070C0"/>
                </a:solidFill>
              </a:rPr>
              <a:t>4.2. Machine learning for multimodal data </a:t>
            </a:r>
            <a:r>
              <a:rPr lang="en-US" sz="3200" b="1" dirty="0" smtClean="0">
                <a:solidFill>
                  <a:srgbClr val="0070C0"/>
                </a:solidFill>
              </a:rPr>
              <a:t>integration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9445120" y="5654346"/>
            <a:ext cx="2867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Brenner et al (2022). ICML</a:t>
            </a:r>
            <a:endParaRPr lang="en-GB" sz="1600" dirty="0">
              <a:solidFill>
                <a:srgbClr val="0070C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77434" y="1806210"/>
            <a:ext cx="4265843" cy="2000920"/>
            <a:chOff x="203291" y="1798470"/>
            <a:chExt cx="5476565" cy="256881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291" y="1798470"/>
              <a:ext cx="5333635" cy="2568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hteck 17"/>
            <p:cNvSpPr/>
            <p:nvPr/>
          </p:nvSpPr>
          <p:spPr>
            <a:xfrm>
              <a:off x="259757" y="1900956"/>
              <a:ext cx="285863" cy="28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echteck 19"/>
            <p:cNvSpPr/>
            <p:nvPr/>
          </p:nvSpPr>
          <p:spPr>
            <a:xfrm>
              <a:off x="5393993" y="1900956"/>
              <a:ext cx="285863" cy="2887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B2FD3026-8568-47A0-A22D-3C94CC162375}"/>
              </a:ext>
            </a:extLst>
          </p:cNvPr>
          <p:cNvSpPr txBox="1"/>
          <p:nvPr/>
        </p:nvSpPr>
        <p:spPr>
          <a:xfrm>
            <a:off x="749503" y="1515753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/>
              </a:rPr>
              <a:t>Lorenz-63 (atmospheric convection)</a:t>
            </a:r>
            <a:endParaRPr lang="de-DE" b="1" dirty="0">
              <a:solidFill>
                <a:srgbClr val="0070C0"/>
              </a:solidFill>
              <a:latin typeface="Arial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5221008" y="1733385"/>
            <a:ext cx="4495089" cy="2083905"/>
            <a:chOff x="7407242" y="1513577"/>
            <a:chExt cx="5770875" cy="2675354"/>
          </a:xfrm>
        </p:grpSpPr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7242" y="1576431"/>
              <a:ext cx="5770875" cy="2612500"/>
            </a:xfrm>
            <a:prstGeom prst="rect">
              <a:avLst/>
            </a:prstGeom>
          </p:spPr>
        </p:pic>
        <p:sp>
          <p:nvSpPr>
            <p:cNvPr id="26" name="Rechteck 25"/>
            <p:cNvSpPr/>
            <p:nvPr/>
          </p:nvSpPr>
          <p:spPr>
            <a:xfrm>
              <a:off x="7407242" y="1513577"/>
              <a:ext cx="307362" cy="2305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B2FD3026-8568-47A0-A22D-3C94CC162375}"/>
              </a:ext>
            </a:extLst>
          </p:cNvPr>
          <p:cNvSpPr txBox="1"/>
          <p:nvPr/>
        </p:nvSpPr>
        <p:spPr>
          <a:xfrm>
            <a:off x="5387599" y="1463561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/>
              </a:rPr>
              <a:t>Biophysical bursting neuron model</a:t>
            </a:r>
            <a:endParaRPr lang="de-DE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5211506" y="1438481"/>
            <a:ext cx="4504591" cy="2396859"/>
          </a:xfrm>
          <a:prstGeom prst="roundRect">
            <a:avLst/>
          </a:prstGeom>
          <a:noFill/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546798" y="1445689"/>
            <a:ext cx="4504591" cy="2396859"/>
          </a:xfrm>
          <a:prstGeom prst="roundRect">
            <a:avLst/>
          </a:prstGeom>
          <a:noFill/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3844" y="3913726"/>
            <a:ext cx="6117896" cy="176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B2FD3026-8568-47A0-A22D-3C94CC162375}"/>
              </a:ext>
            </a:extLst>
          </p:cNvPr>
          <p:cNvSpPr txBox="1"/>
          <p:nvPr/>
        </p:nvSpPr>
        <p:spPr>
          <a:xfrm>
            <a:off x="1038395" y="4118696"/>
            <a:ext cx="212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/>
              </a:rPr>
              <a:t>Neural population model</a:t>
            </a:r>
          </a:p>
          <a:p>
            <a:r>
              <a:rPr lang="en-GB" b="1" dirty="0">
                <a:solidFill>
                  <a:srgbClr val="0070C0"/>
                </a:solidFill>
                <a:latin typeface="Arial"/>
              </a:rPr>
              <a:t>(Landau &amp; </a:t>
            </a:r>
            <a:r>
              <a:rPr lang="en-GB" b="1" dirty="0" err="1">
                <a:solidFill>
                  <a:srgbClr val="0070C0"/>
                </a:solidFill>
                <a:latin typeface="Arial"/>
              </a:rPr>
              <a:t>Sompolinsky</a:t>
            </a:r>
            <a:r>
              <a:rPr lang="en-GB" b="1" dirty="0">
                <a:solidFill>
                  <a:srgbClr val="0070C0"/>
                </a:solidFill>
                <a:latin typeface="Arial"/>
              </a:rPr>
              <a:t>)</a:t>
            </a:r>
            <a:endParaRPr lang="de-DE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922861" y="3887454"/>
            <a:ext cx="305913" cy="304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677434" y="3922646"/>
            <a:ext cx="8817787" cy="1835835"/>
          </a:xfrm>
          <a:prstGeom prst="roundRect">
            <a:avLst/>
          </a:prstGeom>
          <a:noFill/>
          <a:ln>
            <a:solidFill>
              <a:srgbClr val="0073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{EF9C6DBE-8DF2-C147-9220-C71D608627B5}tf10001061</Template>
  <TotalTime>0</TotalTime>
  <Words>1355</Words>
  <Application>Microsoft Office PowerPoint</Application>
  <PresentationFormat>Breitbild</PresentationFormat>
  <Paragraphs>223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Lato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 van Nierop</dc:creator>
  <cp:lastModifiedBy>georgia koppe</cp:lastModifiedBy>
  <cp:revision>106</cp:revision>
  <dcterms:created xsi:type="dcterms:W3CDTF">2021-03-15T12:16:05Z</dcterms:created>
  <dcterms:modified xsi:type="dcterms:W3CDTF">2023-01-17T11:44:40Z</dcterms:modified>
</cp:coreProperties>
</file>