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9"/>
  </p:notesMasterIdLst>
  <p:sldIdLst>
    <p:sldId id="256" r:id="rId2"/>
    <p:sldId id="279" r:id="rId3"/>
    <p:sldId id="257" r:id="rId4"/>
    <p:sldId id="268" r:id="rId5"/>
    <p:sldId id="266" r:id="rId6"/>
    <p:sldId id="271" r:id="rId7"/>
    <p:sldId id="270" r:id="rId8"/>
    <p:sldId id="272" r:id="rId9"/>
    <p:sldId id="275" r:id="rId10"/>
    <p:sldId id="276" r:id="rId11"/>
    <p:sldId id="261" r:id="rId12"/>
    <p:sldId id="278" r:id="rId13"/>
    <p:sldId id="267" r:id="rId14"/>
    <p:sldId id="258" r:id="rId15"/>
    <p:sldId id="260" r:id="rId16"/>
    <p:sldId id="259" r:id="rId17"/>
    <p:sldId id="262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8"/>
    <p:restoredTop sz="59651" autoAdjust="0"/>
  </p:normalViewPr>
  <p:slideViewPr>
    <p:cSldViewPr snapToGrid="0" snapToObjects="1">
      <p:cViewPr varScale="1">
        <p:scale>
          <a:sx n="65" d="100"/>
          <a:sy n="65" d="100"/>
        </p:scale>
        <p:origin x="1554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B2F4-EB07-406B-BAA6-9868A44B0940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B8EC-72AD-4515-8F2D-41B6FCA552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87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ISRCTN15109760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-psycholog.eu/pdf/Dancik_etal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my talk, I will provide a </a:t>
            </a:r>
            <a:r>
              <a:rPr lang="en-GB" b="1" dirty="0"/>
              <a:t>brief overview</a:t>
            </a:r>
            <a:r>
              <a:rPr lang="en-GB" dirty="0"/>
              <a:t> of…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…the </a:t>
            </a:r>
            <a:r>
              <a:rPr lang="en-GB" b="1" dirty="0"/>
              <a:t>aims and </a:t>
            </a:r>
            <a:r>
              <a:rPr lang="en-GB" b="1" dirty="0" smtClean="0"/>
              <a:t>methodology </a:t>
            </a:r>
            <a:r>
              <a:rPr lang="en-GB" b="1" dirty="0"/>
              <a:t>of WP7</a:t>
            </a:r>
            <a:r>
              <a:rPr lang="en-GB" dirty="0"/>
              <a:t>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…and </a:t>
            </a:r>
            <a:r>
              <a:rPr lang="en-GB" b="1" dirty="0"/>
              <a:t>what we have achieved so far</a:t>
            </a:r>
            <a:r>
              <a:rPr lang="en-GB" dirty="0"/>
              <a:t> in this work package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WP7, we </a:t>
            </a:r>
            <a:r>
              <a:rPr lang="en-GB" dirty="0" smtClean="0"/>
              <a:t>look,… 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…on the one hand, </a:t>
            </a:r>
            <a:r>
              <a:rPr lang="en-GB" dirty="0" smtClean="0"/>
              <a:t>at </a:t>
            </a:r>
            <a:r>
              <a:rPr lang="en-GB" b="1" dirty="0"/>
              <a:t>tailoring and optimizing </a:t>
            </a:r>
            <a:r>
              <a:rPr lang="en-GB" b="1" dirty="0" smtClean="0"/>
              <a:t>strategies for implementing the Digital Mobile Mental Health</a:t>
            </a:r>
            <a:r>
              <a:rPr lang="en-GB" b="1" baseline="0" dirty="0" smtClean="0"/>
              <a:t> intervention</a:t>
            </a:r>
            <a:r>
              <a:rPr lang="en-GB" dirty="0" smtClean="0"/>
              <a:t>…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…and, on the other, </a:t>
            </a:r>
            <a:r>
              <a:rPr lang="en-GB" dirty="0" smtClean="0"/>
              <a:t>at </a:t>
            </a:r>
            <a:r>
              <a:rPr lang="en-GB" b="1" dirty="0"/>
              <a:t>evaluating </a:t>
            </a:r>
            <a:r>
              <a:rPr lang="en-GB" b="1" dirty="0" smtClean="0"/>
              <a:t>processes</a:t>
            </a:r>
            <a:r>
              <a:rPr lang="en-GB" b="1" dirty="0"/>
              <a:t>, outcomes and </a:t>
            </a:r>
            <a:r>
              <a:rPr lang="en-GB" b="1" dirty="0" smtClean="0"/>
              <a:t>costs of this implementation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98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Our </a:t>
            </a:r>
            <a:r>
              <a:rPr lang="en-GB" b="1" dirty="0" smtClean="0"/>
              <a:t>fifth set</a:t>
            </a:r>
            <a:r>
              <a:rPr lang="en-GB" b="1" baseline="0" dirty="0" smtClean="0"/>
              <a:t> of implementation strategies</a:t>
            </a:r>
            <a:r>
              <a:rPr lang="en-GB" baseline="0" dirty="0" smtClean="0"/>
              <a:t> addresses the </a:t>
            </a:r>
            <a:r>
              <a:rPr lang="en-GB" b="1" baseline="0" dirty="0" smtClean="0"/>
              <a:t>organizational level</a:t>
            </a:r>
            <a:endParaRPr lang="en-GB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dirty="0" smtClean="0"/>
              <a:t>…</a:t>
            </a:r>
            <a:r>
              <a:rPr lang="de-DE" dirty="0" smtClean="0"/>
              <a:t>and </a:t>
            </a:r>
            <a:r>
              <a:rPr lang="de-DE" b="1" dirty="0" smtClean="0"/>
              <a:t>i</a:t>
            </a:r>
            <a:r>
              <a:rPr lang="en-GB" b="1" dirty="0" smtClean="0"/>
              <a:t>n developing</a:t>
            </a:r>
            <a:r>
              <a:rPr lang="en-GB" b="1" baseline="0" dirty="0" smtClean="0"/>
              <a:t>  o</a:t>
            </a:r>
            <a:r>
              <a:rPr lang="en-GB" b="1" dirty="0" smtClean="0"/>
              <a:t>rganizational </a:t>
            </a:r>
            <a:r>
              <a:rPr lang="en-GB" b="1" dirty="0"/>
              <a:t>implementation strategies </a:t>
            </a:r>
            <a:r>
              <a:rPr lang="en-GB" dirty="0" smtClean="0"/>
              <a:t>we </a:t>
            </a:r>
            <a:r>
              <a:rPr lang="en-GB" b="1" dirty="0" smtClean="0"/>
              <a:t>involved </a:t>
            </a:r>
            <a:r>
              <a:rPr lang="en-GB" b="1" dirty="0"/>
              <a:t>healthcare </a:t>
            </a:r>
            <a:r>
              <a:rPr lang="en-GB" b="1" dirty="0" smtClean="0"/>
              <a:t>management </a:t>
            </a:r>
            <a:r>
              <a:rPr lang="en-GB" dirty="0" smtClean="0"/>
              <a:t>of our clinical sites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On the one hand, through a </a:t>
            </a:r>
            <a:r>
              <a:rPr lang="en-GB" b="1" dirty="0" smtClean="0"/>
              <a:t>total of 42 meetings </a:t>
            </a:r>
            <a:r>
              <a:rPr lang="en-GB" dirty="0" smtClean="0"/>
              <a:t>with </a:t>
            </a:r>
            <a:r>
              <a:rPr lang="en-GB" dirty="0"/>
              <a:t>managers and directors at each site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…on</a:t>
            </a:r>
            <a:r>
              <a:rPr lang="en-GB" baseline="0" dirty="0" smtClean="0"/>
              <a:t> the other, </a:t>
            </a:r>
            <a:r>
              <a:rPr lang="en-GB" b="1" baseline="0" dirty="0" smtClean="0"/>
              <a:t>meetings across sites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Now that we have started with the </a:t>
            </a:r>
            <a:r>
              <a:rPr lang="en-GB" b="1" dirty="0" err="1" smtClean="0"/>
              <a:t>cRCT</a:t>
            </a:r>
            <a:r>
              <a:rPr lang="en-GB" dirty="0" smtClean="0"/>
              <a:t>,</a:t>
            </a:r>
            <a:r>
              <a:rPr lang="en-DE" dirty="0" smtClean="0"/>
              <a:t>…</a:t>
            </a:r>
            <a:endParaRPr lang="en-GB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DE" dirty="0" smtClean="0"/>
              <a:t>…</a:t>
            </a:r>
            <a:r>
              <a:rPr lang="en-GB" dirty="0" smtClean="0"/>
              <a:t>we have</a:t>
            </a:r>
            <a:r>
              <a:rPr lang="en-GB" baseline="0" dirty="0" smtClean="0"/>
              <a:t> started to </a:t>
            </a:r>
            <a:r>
              <a:rPr lang="en-GB" b="1" baseline="0" dirty="0" smtClean="0"/>
              <a:t>involve </a:t>
            </a:r>
            <a:r>
              <a:rPr lang="en-US" b="1" baseline="0" dirty="0" smtClean="0"/>
              <a:t>team leads/line managers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have </a:t>
            </a:r>
            <a:r>
              <a:rPr lang="en-US" b="1" baseline="0" dirty="0" smtClean="0"/>
              <a:t>identified opinion leaders</a:t>
            </a:r>
            <a:r>
              <a:rPr lang="en-US" baseline="0" dirty="0" smtClean="0"/>
              <a:t> (through workshops):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keen for them to </a:t>
            </a:r>
            <a:r>
              <a:rPr lang="en-US" b="1" baseline="0" dirty="0" smtClean="0"/>
              <a:t>promote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implementation</a:t>
            </a:r>
            <a:r>
              <a:rPr lang="en-US" baseline="0" dirty="0" smtClean="0"/>
              <a:t> and </a:t>
            </a:r>
            <a:r>
              <a:rPr lang="en-US" b="1" baseline="0" dirty="0" smtClean="0"/>
              <a:t>delivery</a:t>
            </a:r>
            <a:r>
              <a:rPr lang="en-US" baseline="0" dirty="0" smtClean="0"/>
              <a:t> of DMMH, and </a:t>
            </a:r>
            <a:r>
              <a:rPr lang="en-US" b="1" baseline="0" dirty="0" smtClean="0"/>
              <a:t>facilitate communication and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have also </a:t>
            </a:r>
            <a:r>
              <a:rPr lang="en-US" b="1" baseline="0" dirty="0" smtClean="0"/>
              <a:t>started to provide feedback</a:t>
            </a:r>
            <a:r>
              <a:rPr lang="en-US" baseline="0" dirty="0" smtClean="0"/>
              <a:t> on </a:t>
            </a:r>
            <a:r>
              <a:rPr lang="en-US" b="1" baseline="0" dirty="0" smtClean="0"/>
              <a:t>key performance indicators</a:t>
            </a:r>
            <a:r>
              <a:rPr lang="en-US" baseline="0" dirty="0" smtClean="0"/>
              <a:t> to team leads and line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Completion </a:t>
            </a:r>
            <a:r>
              <a:rPr lang="en-GB" b="1" dirty="0"/>
              <a:t>of task 7.1 </a:t>
            </a:r>
            <a:r>
              <a:rPr lang="en-GB" dirty="0"/>
              <a:t>resulted in the submission of the respective </a:t>
            </a:r>
            <a:r>
              <a:rPr lang="en-GB" b="1" dirty="0"/>
              <a:t>deliverable </a:t>
            </a:r>
            <a:r>
              <a:rPr lang="en-GB" b="1" dirty="0" smtClean="0"/>
              <a:t>D7.1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90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We also completed intense preparatory work for task 7.2 over the first 18 months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This included completing an intense and complex research ethics and regulatory process </a:t>
            </a:r>
            <a:r>
              <a:rPr lang="de-DE" sz="2400" dirty="0">
                <a:solidFill>
                  <a:srgbClr val="0070C0"/>
                </a:solidFill>
              </a:rPr>
              <a:t>for </a:t>
            </a:r>
            <a:r>
              <a:rPr lang="de-DE" sz="2400" dirty="0" err="1">
                <a:solidFill>
                  <a:srgbClr val="0070C0"/>
                </a:solidFill>
              </a:rPr>
              <a:t>conducting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our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cluster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Randomized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Controlled</a:t>
            </a:r>
            <a:r>
              <a:rPr lang="de-DE" sz="2400" dirty="0">
                <a:solidFill>
                  <a:srgbClr val="0070C0"/>
                </a:solidFill>
              </a:rPr>
              <a:t> Trial </a:t>
            </a:r>
            <a:r>
              <a:rPr lang="de-DE" sz="2400" dirty="0" err="1">
                <a:solidFill>
                  <a:srgbClr val="0070C0"/>
                </a:solidFill>
              </a:rPr>
              <a:t>as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other clinical investigation (MDR 2017/745,</a:t>
            </a:r>
            <a:r>
              <a:rPr lang="en-DE" sz="2400" dirty="0">
                <a:solidFill>
                  <a:srgbClr val="0070C0"/>
                </a:solidFill>
              </a:rPr>
              <a:t> §82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endParaRPr lang="de-DE" sz="24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GCP training of staff according to ISO 14155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Clinical Investigation Plan (CIP) in </a:t>
            </a:r>
            <a:r>
              <a:rPr lang="de-DE" sz="2400" dirty="0" err="1">
                <a:solidFill>
                  <a:srgbClr val="0070C0"/>
                </a:solidFill>
              </a:rPr>
              <a:t>line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with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regulatory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requirements</a:t>
            </a:r>
            <a:endParaRPr lang="de-DE" sz="24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rgbClr val="0070C0"/>
                </a:solidFill>
              </a:rPr>
              <a:t>Completion</a:t>
            </a:r>
            <a:r>
              <a:rPr lang="de-DE" sz="2400" dirty="0">
                <a:solidFill>
                  <a:srgbClr val="0070C0"/>
                </a:solidFill>
              </a:rPr>
              <a:t> of </a:t>
            </a:r>
            <a:r>
              <a:rPr lang="de-DE" sz="2400" dirty="0" err="1">
                <a:solidFill>
                  <a:srgbClr val="0070C0"/>
                </a:solidFill>
              </a:rPr>
              <a:t>participant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information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sheets</a:t>
            </a:r>
            <a:r>
              <a:rPr lang="de-DE" sz="2400" dirty="0">
                <a:solidFill>
                  <a:srgbClr val="0070C0"/>
                </a:solidFill>
              </a:rPr>
              <a:t> (PIS), </a:t>
            </a:r>
            <a:r>
              <a:rPr lang="de-DE" sz="2400" dirty="0" err="1">
                <a:solidFill>
                  <a:srgbClr val="0070C0"/>
                </a:solidFill>
              </a:rPr>
              <a:t>informed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consent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forms</a:t>
            </a:r>
            <a:r>
              <a:rPr lang="de-DE" sz="2400" dirty="0">
                <a:solidFill>
                  <a:srgbClr val="0070C0"/>
                </a:solidFill>
              </a:rPr>
              <a:t> (ICF), </a:t>
            </a:r>
            <a:r>
              <a:rPr lang="de-DE" sz="2400" dirty="0" err="1">
                <a:solidFill>
                  <a:srgbClr val="0070C0"/>
                </a:solidFill>
              </a:rPr>
              <a:t>investigators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brochure</a:t>
            </a:r>
            <a:r>
              <a:rPr lang="de-DE" sz="2400" dirty="0">
                <a:solidFill>
                  <a:srgbClr val="0070C0"/>
                </a:solidFill>
              </a:rPr>
              <a:t> (IB), </a:t>
            </a:r>
            <a:r>
              <a:rPr lang="de-DE" sz="2400" dirty="0" err="1">
                <a:solidFill>
                  <a:srgbClr val="0070C0"/>
                </a:solidFill>
              </a:rPr>
              <a:t>information</a:t>
            </a:r>
            <a:r>
              <a:rPr lang="de-DE" sz="2400" dirty="0">
                <a:solidFill>
                  <a:srgbClr val="0070C0"/>
                </a:solidFill>
              </a:rPr>
              <a:t> for </a:t>
            </a:r>
            <a:r>
              <a:rPr lang="de-DE" sz="2400" dirty="0" err="1">
                <a:solidFill>
                  <a:srgbClr val="0070C0"/>
                </a:solidFill>
              </a:rPr>
              <a:t>use</a:t>
            </a:r>
            <a:r>
              <a:rPr lang="de-DE" sz="2400" dirty="0">
                <a:solidFill>
                  <a:srgbClr val="0070C0"/>
                </a:solidFill>
              </a:rPr>
              <a:t> (IFU) in 4 </a:t>
            </a:r>
            <a:r>
              <a:rPr lang="de-DE" sz="2400" dirty="0" err="1">
                <a:solidFill>
                  <a:srgbClr val="0070C0"/>
                </a:solidFill>
              </a:rPr>
              <a:t>languages</a:t>
            </a:r>
            <a:endParaRPr lang="de-DE" sz="24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Notification of competent authorities (</a:t>
            </a:r>
            <a:r>
              <a:rPr lang="en-US" sz="2400" dirty="0" err="1">
                <a:solidFill>
                  <a:srgbClr val="0070C0"/>
                </a:solidFill>
              </a:rPr>
              <a:t>BfARM</a:t>
            </a:r>
            <a:r>
              <a:rPr lang="en-US" sz="2400" dirty="0">
                <a:solidFill>
                  <a:srgbClr val="0070C0"/>
                </a:solidFill>
              </a:rPr>
              <a:t>, FAGG, SUKL), where required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77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We further completed an similarly intense and complex </a:t>
            </a:r>
            <a:r>
              <a:rPr lang="de-DE" sz="1200" dirty="0" err="1">
                <a:solidFill>
                  <a:srgbClr val="0070C0"/>
                </a:solidFill>
              </a:rPr>
              <a:t>research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governance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procedures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across</a:t>
            </a:r>
            <a:r>
              <a:rPr lang="de-DE" sz="1200" dirty="0">
                <a:solidFill>
                  <a:srgbClr val="0070C0"/>
                </a:solidFill>
              </a:rPr>
              <a:t> 8 </a:t>
            </a:r>
            <a:r>
              <a:rPr lang="de-DE" sz="1200" dirty="0" err="1">
                <a:solidFill>
                  <a:srgbClr val="0070C0"/>
                </a:solidFill>
              </a:rPr>
              <a:t>sites</a:t>
            </a:r>
            <a:r>
              <a:rPr lang="de-DE" sz="1200" dirty="0">
                <a:solidFill>
                  <a:srgbClr val="0070C0"/>
                </a:solidFill>
              </a:rPr>
              <a:t> in 4 countries (!)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12 contracts across 16 legal departments (7 for investigator site contracts; 9 for DPA (all consortium partners))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defined and implemented all outcome measures in all languages in a validated electronic Case Report Form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compiled the </a:t>
            </a:r>
            <a:r>
              <a:rPr lang="en-US" sz="1200" dirty="0">
                <a:solidFill>
                  <a:srgbClr val="0070C0"/>
                </a:solidFill>
              </a:rPr>
              <a:t>Investigator Site and Trial Master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Completed site initiation visits for all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</a:rPr>
              <a:t>…and finally completed the first study subject approval package – which reflects deliverable 7.2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includes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0070C0"/>
                </a:solidFill>
              </a:rPr>
              <a:t>Final </a:t>
            </a:r>
            <a:r>
              <a:rPr lang="de-DE" sz="1200" dirty="0" err="1">
                <a:solidFill>
                  <a:srgbClr val="0070C0"/>
                </a:solidFill>
              </a:rPr>
              <a:t>version</a:t>
            </a:r>
            <a:r>
              <a:rPr lang="de-DE" sz="1200" dirty="0">
                <a:solidFill>
                  <a:srgbClr val="0070C0"/>
                </a:solidFill>
              </a:rPr>
              <a:t> of Clinical Investigation Plan (CIP)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70C0"/>
                </a:solidFill>
              </a:rPr>
              <a:t>Registration of </a:t>
            </a:r>
            <a:r>
              <a:rPr lang="en-US" sz="1200" dirty="0" err="1">
                <a:solidFill>
                  <a:srgbClr val="0070C0"/>
                </a:solidFill>
              </a:rPr>
              <a:t>cRCT</a:t>
            </a:r>
            <a:r>
              <a:rPr lang="en-US" sz="1200" dirty="0">
                <a:solidFill>
                  <a:srgbClr val="0070C0"/>
                </a:solidFill>
              </a:rPr>
              <a:t> in ISRCTN (</a:t>
            </a:r>
            <a:r>
              <a:rPr lang="en-US" sz="1200" dirty="0">
                <a:solidFill>
                  <a:srgbClr val="0070C0"/>
                </a:solidFill>
                <a:hlinkClick r:id="rId3"/>
              </a:rPr>
              <a:t>https://doi.org/10.1186/ISRCTN15109760</a:t>
            </a:r>
            <a:r>
              <a:rPr lang="en-US" sz="1200" dirty="0">
                <a:solidFill>
                  <a:srgbClr val="0070C0"/>
                </a:solidFill>
              </a:rPr>
              <a:t>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70C0"/>
                </a:solidFill>
              </a:rPr>
              <a:t>All ethics approvals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70C0"/>
                </a:solidFill>
              </a:rPr>
              <a:t>Confirmation of notification of </a:t>
            </a:r>
            <a:r>
              <a:rPr lang="de-DE" sz="1200" dirty="0" err="1">
                <a:solidFill>
                  <a:srgbClr val="0070C0"/>
                </a:solidFill>
              </a:rPr>
              <a:t>competent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en-US" sz="1200" dirty="0">
                <a:solidFill>
                  <a:srgbClr val="0070C0"/>
                </a:solidFill>
              </a:rPr>
              <a:t>authorities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024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Reason</a:t>
            </a:r>
            <a:r>
              <a:rPr lang="de-DE" dirty="0"/>
              <a:t> for </a:t>
            </a:r>
            <a:r>
              <a:rPr lang="de-DE" dirty="0" err="1"/>
              <a:t>delayed</a:t>
            </a:r>
            <a:r>
              <a:rPr lang="de-DE" dirty="0"/>
              <a:t> </a:t>
            </a:r>
            <a:r>
              <a:rPr lang="de-DE" dirty="0" err="1"/>
              <a:t>recruitment</a:t>
            </a:r>
            <a:r>
              <a:rPr lang="de-DE" dirty="0"/>
              <a:t> in </a:t>
            </a:r>
            <a:r>
              <a:rPr lang="de-DE" dirty="0" err="1"/>
              <a:t>phase</a:t>
            </a:r>
            <a:r>
              <a:rPr lang="de-DE" dirty="0"/>
              <a:t> 1: </a:t>
            </a:r>
            <a:r>
              <a:rPr lang="de-DE" dirty="0" err="1"/>
              <a:t>Covid</a:t>
            </a:r>
            <a:r>
              <a:rPr lang="de-DE" baseline="0" dirty="0"/>
              <a:t> </a:t>
            </a:r>
            <a:r>
              <a:rPr lang="de-DE" baseline="0" dirty="0" err="1"/>
              <a:t>pandemic</a:t>
            </a:r>
            <a:r>
              <a:rPr lang="de-DE" baseline="0" dirty="0"/>
              <a:t> and </a:t>
            </a:r>
            <a:r>
              <a:rPr lang="de-DE" baseline="0" dirty="0" err="1"/>
              <a:t>restricted</a:t>
            </a:r>
            <a:r>
              <a:rPr lang="de-DE" baseline="0" dirty="0"/>
              <a:t> </a:t>
            </a:r>
            <a:r>
              <a:rPr lang="de-DE" baseline="0" dirty="0" err="1"/>
              <a:t>options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visit</a:t>
            </a:r>
            <a:r>
              <a:rPr lang="de-DE" baseline="0" dirty="0"/>
              <a:t> </a:t>
            </a:r>
            <a:r>
              <a:rPr lang="de-DE" baseline="0" dirty="0" err="1"/>
              <a:t>wards</a:t>
            </a:r>
            <a:r>
              <a:rPr lang="de-DE" baseline="0" dirty="0"/>
              <a:t>, </a:t>
            </a:r>
            <a:r>
              <a:rPr lang="de-DE" baseline="0" dirty="0" err="1"/>
              <a:t>less</a:t>
            </a:r>
            <a:r>
              <a:rPr lang="de-DE" baseline="0" dirty="0"/>
              <a:t> </a:t>
            </a:r>
            <a:r>
              <a:rPr lang="de-DE" baseline="0" dirty="0" err="1"/>
              <a:t>contact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</a:t>
            </a:r>
            <a:r>
              <a:rPr lang="de-DE" baseline="0" dirty="0" err="1"/>
              <a:t>service</a:t>
            </a:r>
            <a:r>
              <a:rPr lang="de-DE" baseline="0" dirty="0"/>
              <a:t> </a:t>
            </a:r>
            <a:r>
              <a:rPr lang="de-DE" baseline="0" dirty="0" err="1"/>
              <a:t>user</a:t>
            </a:r>
            <a:r>
              <a:rPr lang="de-DE" baseline="0" dirty="0"/>
              <a:t> </a:t>
            </a:r>
            <a:r>
              <a:rPr lang="de-DE" baseline="0" dirty="0" err="1"/>
              <a:t>support</a:t>
            </a:r>
            <a:r>
              <a:rPr lang="de-DE" baseline="0" dirty="0"/>
              <a:t> </a:t>
            </a:r>
            <a:r>
              <a:rPr lang="de-DE" baseline="0" dirty="0" err="1"/>
              <a:t>network</a:t>
            </a:r>
            <a:r>
              <a:rPr lang="de-DE" baseline="0" dirty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541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Dancik_etal.pdf (e-psycholog.eu)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91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Now, </a:t>
            </a:r>
            <a:r>
              <a:rPr lang="en-US" b="1" baseline="0" dirty="0"/>
              <a:t>work package 7</a:t>
            </a:r>
            <a:r>
              <a:rPr lang="en-US" baseline="0" dirty="0"/>
              <a:t> is </a:t>
            </a:r>
            <a:r>
              <a:rPr lang="en-US" b="1" baseline="0" dirty="0"/>
              <a:t>led by Michel Wensing and myself</a:t>
            </a:r>
            <a:r>
              <a:rPr lang="en-US" baseline="0" dirty="0"/>
              <a:t>, </a:t>
            </a:r>
            <a:r>
              <a:rPr lang="en-US" baseline="0" dirty="0" smtClean="0"/>
              <a:t> </a:t>
            </a:r>
            <a:r>
              <a:rPr lang="en-US" b="0" baseline="0" dirty="0" smtClean="0"/>
              <a:t>and </a:t>
            </a:r>
            <a:r>
              <a:rPr lang="en-US" b="1" baseline="0" dirty="0" smtClean="0"/>
              <a:t>coordinated by the amazing Anita </a:t>
            </a:r>
            <a:r>
              <a:rPr lang="en-US" b="1" baseline="0" dirty="0"/>
              <a:t>Schick</a:t>
            </a:r>
            <a:r>
              <a:rPr lang="en-US" baseline="0" dirty="0"/>
              <a:t> as postdoctoral coordinator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management structure </a:t>
            </a:r>
            <a:r>
              <a:rPr lang="en-US" b="1" baseline="0" dirty="0"/>
              <a:t>further</a:t>
            </a:r>
            <a:r>
              <a:rPr lang="en-US" baseline="0" dirty="0"/>
              <a:t> includes </a:t>
            </a:r>
            <a:r>
              <a:rPr lang="en-US" baseline="0" dirty="0" smtClean="0"/>
              <a:t>an </a:t>
            </a:r>
            <a:r>
              <a:rPr lang="en-US" b="1" baseline="0" dirty="0" smtClean="0"/>
              <a:t>amazing team of local </a:t>
            </a:r>
            <a:r>
              <a:rPr lang="en-US" b="1" baseline="0" dirty="0"/>
              <a:t>PIs</a:t>
            </a:r>
            <a:r>
              <a:rPr lang="en-US" baseline="0" dirty="0"/>
              <a:t> – namely </a:t>
            </a:r>
            <a:r>
              <a:rPr lang="en-US" b="1" baseline="0" dirty="0"/>
              <a:t>Iveta </a:t>
            </a:r>
            <a:r>
              <a:rPr lang="en-US" b="1" baseline="0" dirty="0" err="1"/>
              <a:t>Nagyova</a:t>
            </a:r>
            <a:r>
              <a:rPr lang="en-US" b="1" baseline="0" dirty="0"/>
              <a:t> in Kosice, </a:t>
            </a:r>
            <a:r>
              <a:rPr lang="en-US" b="1" baseline="0" dirty="0" smtClean="0"/>
              <a:t>Michal </a:t>
            </a:r>
            <a:r>
              <a:rPr lang="en-US" b="1" baseline="0" dirty="0" err="1" smtClean="0"/>
              <a:t>Hajduk</a:t>
            </a:r>
            <a:r>
              <a:rPr lang="en-US" b="1" baseline="0" dirty="0" smtClean="0"/>
              <a:t> and </a:t>
            </a:r>
            <a:r>
              <a:rPr lang="en-US" b="1" baseline="0" dirty="0" err="1" smtClean="0"/>
              <a:t>Anty</a:t>
            </a:r>
            <a:r>
              <a:rPr lang="en-US" b="1" baseline="0" dirty="0" smtClean="0"/>
              <a:t> </a:t>
            </a:r>
            <a:r>
              <a:rPr lang="en-US" b="1" baseline="0" dirty="0"/>
              <a:t>Heretik in Bratislava, </a:t>
            </a:r>
            <a:r>
              <a:rPr lang="en-US" b="1" baseline="0" dirty="0" smtClean="0"/>
              <a:t>Matthias Schwannauer in Edinburgh, Glenn </a:t>
            </a:r>
            <a:r>
              <a:rPr lang="en-US" b="1" baseline="0" dirty="0"/>
              <a:t>Kiekens in Leuven, </a:t>
            </a:r>
            <a:r>
              <a:rPr lang="en-US" b="1" baseline="0" dirty="0" smtClean="0"/>
              <a:t>and </a:t>
            </a:r>
            <a:r>
              <a:rPr lang="en-US" b="1" baseline="0" dirty="0"/>
              <a:t>myself in Mannheim</a:t>
            </a:r>
            <a:r>
              <a:rPr lang="en-US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local PIs we are </a:t>
            </a:r>
            <a:r>
              <a:rPr lang="en-US" b="1" baseline="0" dirty="0"/>
              <a:t>responsible</a:t>
            </a:r>
            <a:r>
              <a:rPr lang="en-US" baseline="0" dirty="0"/>
              <a:t>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…not only for </a:t>
            </a:r>
            <a:r>
              <a:rPr lang="en-US" b="1" baseline="0" dirty="0"/>
              <a:t>delivering work package 7 across 8 clinical sites</a:t>
            </a:r>
            <a:r>
              <a:rPr lang="en-US" baseline="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…but also centrally </a:t>
            </a:r>
            <a:r>
              <a:rPr lang="en-US" b="1" baseline="0" dirty="0"/>
              <a:t>supporting all other work packages</a:t>
            </a:r>
            <a:r>
              <a:rPr lang="en-US" b="0" baseline="0" dirty="0"/>
              <a:t> in any work that </a:t>
            </a:r>
            <a:r>
              <a:rPr lang="en-US" baseline="0" dirty="0"/>
              <a:t>requires involvement </a:t>
            </a:r>
            <a:r>
              <a:rPr lang="en-US" baseline="0" dirty="0" smtClean="0"/>
              <a:t>of the clinical sites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Further, we are very privileged to have </a:t>
            </a:r>
            <a:r>
              <a:rPr lang="en-US" b="1" baseline="0" dirty="0"/>
              <a:t>Manuela de Allegri</a:t>
            </a:r>
            <a:r>
              <a:rPr lang="en-US" baseline="0" dirty="0"/>
              <a:t> on board, who leads the </a:t>
            </a:r>
            <a:r>
              <a:rPr lang="en-US" b="1" baseline="0" dirty="0"/>
              <a:t>economic evaluation</a:t>
            </a:r>
            <a:r>
              <a:rPr lang="en-US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…</a:t>
            </a:r>
            <a:r>
              <a:rPr lang="de-DE" baseline="0" dirty="0" smtClean="0"/>
              <a:t>and </a:t>
            </a:r>
            <a:r>
              <a:rPr lang="en-US" baseline="0" dirty="0" smtClean="0"/>
              <a:t>we </a:t>
            </a:r>
            <a:r>
              <a:rPr lang="en-US" baseline="0" dirty="0"/>
              <a:t>are </a:t>
            </a:r>
            <a:r>
              <a:rPr lang="en-US" b="1" baseline="0" dirty="0" smtClean="0"/>
              <a:t>extremely fortunate to work with a truly </a:t>
            </a:r>
            <a:r>
              <a:rPr lang="en-US" b="1" baseline="0" dirty="0"/>
              <a:t>amazing team</a:t>
            </a:r>
            <a:r>
              <a:rPr lang="en-US" baseline="0" dirty="0"/>
              <a:t> of </a:t>
            </a:r>
            <a:r>
              <a:rPr lang="en-US" b="1" baseline="0" dirty="0"/>
              <a:t>postdoctoral and doctoral researchers </a:t>
            </a:r>
            <a:r>
              <a:rPr lang="en-US" baseline="0" dirty="0" smtClean="0"/>
              <a:t>as well as </a:t>
            </a:r>
            <a:r>
              <a:rPr lang="en-US" b="1" baseline="0" dirty="0" smtClean="0"/>
              <a:t>clinician scientists </a:t>
            </a:r>
            <a:r>
              <a:rPr lang="en-US" baseline="0" dirty="0" smtClean="0"/>
              <a:t>across all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DE" baseline="0" dirty="0" smtClean="0"/>
              <a:t>…</a:t>
            </a:r>
            <a:r>
              <a:rPr lang="de-DE" baseline="0" dirty="0" smtClean="0"/>
              <a:t>and I </a:t>
            </a:r>
            <a:r>
              <a:rPr lang="de-DE" b="1" baseline="0" dirty="0" smtClean="0"/>
              <a:t>cannot tell you how grateful I am for this collaboration in our work package</a:t>
            </a:r>
            <a:r>
              <a:rPr lang="de-DE" baseline="0" dirty="0" smtClean="0"/>
              <a:t>!</a:t>
            </a:r>
            <a:endParaRPr lang="en-US" baseline="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4833-C4EF-8F47-8B63-ECE86C44C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 WP7 we have </a:t>
            </a:r>
            <a:r>
              <a:rPr lang="en-GB" b="1" dirty="0" smtClean="0"/>
              <a:t>four key aims</a:t>
            </a:r>
            <a:r>
              <a:rPr lang="en-GB" dirty="0" smtClean="0"/>
              <a:t> that we have started to </a:t>
            </a:r>
            <a:r>
              <a:rPr lang="en-GB" b="1" dirty="0" smtClean="0"/>
              <a:t>pursue</a:t>
            </a:r>
            <a:r>
              <a:rPr lang="en-GB" dirty="0" smtClean="0"/>
              <a:t> in the first 1.5 years of the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 smtClean="0"/>
              <a:t>First of all</a:t>
            </a:r>
            <a:r>
              <a:rPr lang="en-GB" dirty="0" smtClean="0"/>
              <a:t>, we aim to </a:t>
            </a:r>
            <a:r>
              <a:rPr lang="en-GB" b="1" dirty="0"/>
              <a:t>tailor and optimize strategies for implementing</a:t>
            </a:r>
            <a:r>
              <a:rPr lang="en-GB" dirty="0"/>
              <a:t> the </a:t>
            </a:r>
            <a:r>
              <a:rPr lang="en-US" dirty="0">
                <a:solidFill>
                  <a:srgbClr val="0070C0"/>
                </a:solidFill>
              </a:rPr>
              <a:t>Digital Mobile Mental Health intervention (</a:t>
            </a:r>
            <a:r>
              <a:rPr lang="en-US" b="1" dirty="0">
                <a:solidFill>
                  <a:srgbClr val="0070C0"/>
                </a:solidFill>
              </a:rPr>
              <a:t>DMMH</a:t>
            </a:r>
            <a:r>
              <a:rPr lang="en-US" dirty="0">
                <a:solidFill>
                  <a:srgbClr val="0070C0"/>
                </a:solidFill>
              </a:rPr>
              <a:t>) at </a:t>
            </a:r>
            <a:r>
              <a:rPr lang="en-US" dirty="0" smtClean="0">
                <a:solidFill>
                  <a:srgbClr val="0070C0"/>
                </a:solidFill>
              </a:rPr>
              <a:t>our 8 </a:t>
            </a:r>
            <a:r>
              <a:rPr lang="en-US" dirty="0">
                <a:solidFill>
                  <a:srgbClr val="0070C0"/>
                </a:solidFill>
              </a:rPr>
              <a:t>clinical sites across </a:t>
            </a:r>
            <a:r>
              <a:rPr lang="en-US" dirty="0" smtClean="0">
                <a:solidFill>
                  <a:srgbClr val="0070C0"/>
                </a:solidFill>
              </a:rPr>
              <a:t>the 4 </a:t>
            </a:r>
            <a:r>
              <a:rPr lang="en-US" dirty="0">
                <a:solidFill>
                  <a:srgbClr val="0070C0"/>
                </a:solidFill>
              </a:rPr>
              <a:t>European countries</a:t>
            </a:r>
            <a:r>
              <a:rPr lang="en-GB" dirty="0"/>
              <a:t>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this is what </a:t>
            </a:r>
            <a:r>
              <a:rPr lang="en-GB" b="1" dirty="0"/>
              <a:t>task 7.1</a:t>
            </a:r>
            <a:r>
              <a:rPr lang="en-GB" b="0" dirty="0"/>
              <a:t> is </a:t>
            </a:r>
            <a:r>
              <a:rPr lang="en-GB" b="0" dirty="0" smtClean="0"/>
              <a:t>about </a:t>
            </a:r>
            <a:r>
              <a:rPr lang="en-DE" b="0" dirty="0" smtClean="0"/>
              <a:t>–</a:t>
            </a:r>
            <a:r>
              <a:rPr lang="en-GB" b="0" dirty="0" smtClean="0"/>
              <a:t> and </a:t>
            </a:r>
            <a:r>
              <a:rPr lang="en-GB" b="1" dirty="0" smtClean="0"/>
              <a:t>deliverable</a:t>
            </a:r>
            <a:r>
              <a:rPr lang="en-GB" b="1" baseline="0" dirty="0" smtClean="0"/>
              <a:t> D7.2 </a:t>
            </a:r>
            <a:r>
              <a:rPr lang="en-GB" b="0" baseline="0" dirty="0" smtClean="0"/>
              <a:t>is linked to this</a:t>
            </a:r>
            <a:endParaRPr lang="en-GB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this has been a </a:t>
            </a:r>
            <a:r>
              <a:rPr lang="en-GB" b="1" dirty="0"/>
              <a:t>strong focus</a:t>
            </a:r>
            <a:r>
              <a:rPr lang="en-GB" dirty="0"/>
              <a:t> in the </a:t>
            </a:r>
            <a:r>
              <a:rPr lang="en-GB" b="1" dirty="0"/>
              <a:t>first 18 months</a:t>
            </a:r>
            <a:r>
              <a:rPr lang="en-GB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</a:t>
            </a:r>
            <a:r>
              <a:rPr lang="en-GB" b="1" dirty="0"/>
              <a:t>further </a:t>
            </a:r>
            <a:r>
              <a:rPr lang="en-GB" dirty="0"/>
              <a:t>aim to </a:t>
            </a:r>
            <a:r>
              <a:rPr lang="en-GB" b="1" dirty="0" smtClean="0"/>
              <a:t>establish </a:t>
            </a:r>
            <a:r>
              <a:rPr lang="en-GB" b="1" dirty="0"/>
              <a:t>public health impact</a:t>
            </a:r>
            <a:r>
              <a:rPr lang="en-GB" dirty="0"/>
              <a:t> of the DMMH intervention and </a:t>
            </a:r>
            <a:r>
              <a:rPr lang="en-GB" dirty="0" smtClean="0"/>
              <a:t>its implementation in routine care – </a:t>
            </a:r>
            <a:endParaRPr lang="en-GB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operationalized here as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each, ii)</a:t>
            </a:r>
            <a:r>
              <a:rPr lang="en-US" b="1" dirty="0">
                <a:solidFill>
                  <a:srgbClr val="0070C0"/>
                </a:solidFill>
              </a:rPr>
              <a:t> E</a:t>
            </a:r>
            <a:r>
              <a:rPr lang="en-US" dirty="0">
                <a:solidFill>
                  <a:srgbClr val="0070C0"/>
                </a:solidFill>
              </a:rPr>
              <a:t>ffectiveness, iii)</a:t>
            </a:r>
            <a:r>
              <a:rPr lang="en-US" b="1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0070C0"/>
                </a:solidFill>
              </a:rPr>
              <a:t>doption, iv)</a:t>
            </a:r>
            <a:r>
              <a:rPr lang="en-US" b="1" dirty="0">
                <a:solidFill>
                  <a:srgbClr val="0070C0"/>
                </a:solidFill>
              </a:rPr>
              <a:t> I</a:t>
            </a:r>
            <a:r>
              <a:rPr lang="en-US" dirty="0">
                <a:solidFill>
                  <a:srgbClr val="0070C0"/>
                </a:solidFill>
              </a:rPr>
              <a:t>mplementation and v)</a:t>
            </a:r>
            <a:r>
              <a:rPr lang="en-US" b="1" dirty="0">
                <a:solidFill>
                  <a:srgbClr val="0070C0"/>
                </a:solidFill>
              </a:rPr>
              <a:t> M</a:t>
            </a:r>
            <a:r>
              <a:rPr lang="en-US" dirty="0">
                <a:solidFill>
                  <a:srgbClr val="0070C0"/>
                </a:solidFill>
              </a:rPr>
              <a:t>aintenance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this is what </a:t>
            </a:r>
            <a:r>
              <a:rPr lang="en-GB" b="1" dirty="0"/>
              <a:t>task 7.2</a:t>
            </a:r>
            <a:r>
              <a:rPr lang="en-GB" b="0" dirty="0"/>
              <a:t> </a:t>
            </a:r>
            <a:r>
              <a:rPr lang="en-GB" b="0" dirty="0" smtClean="0"/>
              <a:t>is about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/>
              <a:t>for </a:t>
            </a:r>
            <a:r>
              <a:rPr lang="en-GB" b="0" dirty="0"/>
              <a:t>which we have </a:t>
            </a:r>
            <a:r>
              <a:rPr lang="en-GB" b="0" dirty="0" smtClean="0"/>
              <a:t>completed </a:t>
            </a:r>
            <a:r>
              <a:rPr lang="en-GB" b="0" dirty="0"/>
              <a:t>an </a:t>
            </a:r>
            <a:r>
              <a:rPr lang="en-GB" b="1" dirty="0"/>
              <a:t>enormous amount of </a:t>
            </a:r>
            <a:r>
              <a:rPr lang="en-GB" b="1" dirty="0" smtClean="0"/>
              <a:t>preparatory </a:t>
            </a:r>
            <a:r>
              <a:rPr lang="en-GB" b="1" dirty="0"/>
              <a:t>work </a:t>
            </a:r>
            <a:r>
              <a:rPr lang="en-GB" b="0" dirty="0" smtClean="0"/>
              <a:t>as reflected in </a:t>
            </a:r>
            <a:r>
              <a:rPr lang="en-GB" b="1" dirty="0" smtClean="0"/>
              <a:t>deliverable D7.2</a:t>
            </a:r>
            <a:endParaRPr lang="en-GB" b="0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 smtClean="0">
                <a:solidFill>
                  <a:srgbClr val="0070C0"/>
                </a:solidFill>
              </a:rPr>
              <a:t>closely collaborated </a:t>
            </a:r>
            <a:r>
              <a:rPr lang="en-US" b="1" dirty="0" smtClean="0">
                <a:solidFill>
                  <a:srgbClr val="0070C0"/>
                </a:solidFill>
              </a:rPr>
              <a:t>with WP2, WP3, and WP6</a:t>
            </a:r>
            <a:r>
              <a:rPr lang="en-US" b="0" dirty="0" smtClean="0">
                <a:solidFill>
                  <a:srgbClr val="0070C0"/>
                </a:solidFill>
              </a:rPr>
              <a:t> in our</a:t>
            </a:r>
            <a:r>
              <a:rPr lang="en-US" b="0" baseline="0" dirty="0" smtClean="0">
                <a:solidFill>
                  <a:srgbClr val="0070C0"/>
                </a:solidFill>
              </a:rPr>
              <a:t> preparatory work</a:t>
            </a:r>
            <a:endParaRPr lang="en-GB" b="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 smtClean="0"/>
              <a:t>We have just started to conduct a cluster RCT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Further</a:t>
            </a:r>
            <a:r>
              <a:rPr lang="en-GB" dirty="0"/>
              <a:t>, the </a:t>
            </a:r>
            <a:r>
              <a:rPr lang="en-GB" b="1" dirty="0" smtClean="0"/>
              <a:t>process </a:t>
            </a:r>
            <a:r>
              <a:rPr lang="en-GB" b="1" dirty="0"/>
              <a:t>and economic evaluation</a:t>
            </a:r>
            <a:r>
              <a:rPr lang="en-GB" dirty="0"/>
              <a:t> </a:t>
            </a:r>
            <a:r>
              <a:rPr lang="en-GB" b="1" dirty="0" smtClean="0"/>
              <a:t>nested within this trial </a:t>
            </a:r>
            <a:r>
              <a:rPr lang="en-GB" dirty="0" smtClean="0"/>
              <a:t>will </a:t>
            </a:r>
            <a:r>
              <a:rPr lang="en-GB" dirty="0"/>
              <a:t>provide </a:t>
            </a:r>
            <a:r>
              <a:rPr lang="en-GB" b="1" dirty="0"/>
              <a:t>in-depth insights into in-vivo </a:t>
            </a:r>
            <a:r>
              <a:rPr lang="en-GB" b="1" dirty="0" smtClean="0"/>
              <a:t>context,</a:t>
            </a:r>
            <a:r>
              <a:rPr lang="en-GB" b="1" baseline="0" dirty="0" smtClean="0"/>
              <a:t> mechanism, and outcome configurations</a:t>
            </a:r>
            <a:r>
              <a:rPr lang="en-GB" dirty="0" smtClean="0"/>
              <a:t> </a:t>
            </a:r>
            <a:r>
              <a:rPr lang="en-GB" dirty="0"/>
              <a:t>as well as </a:t>
            </a:r>
            <a:r>
              <a:rPr lang="en-GB" b="1" dirty="0"/>
              <a:t>economic costs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="0" dirty="0"/>
              <a:t>this is what </a:t>
            </a:r>
            <a:r>
              <a:rPr lang="en-GB" b="1" dirty="0"/>
              <a:t>task 7.3 and 7.4 </a:t>
            </a:r>
            <a:r>
              <a:rPr lang="en-GB" b="0" dirty="0"/>
              <a:t>focus on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b="0" dirty="0"/>
              <a:t>…and, again, an </a:t>
            </a:r>
            <a:r>
              <a:rPr lang="en-GB" b="1" dirty="0"/>
              <a:t>enormous amount of </a:t>
            </a:r>
            <a:r>
              <a:rPr lang="en-GB" b="1" dirty="0" smtClean="0"/>
              <a:t>preparatory </a:t>
            </a:r>
            <a:r>
              <a:rPr lang="en-GB" b="1" dirty="0"/>
              <a:t>work </a:t>
            </a:r>
            <a:r>
              <a:rPr lang="en-GB" b="0" dirty="0"/>
              <a:t>has gone into this over the first 18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64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To achieve our aims, we adopt a </a:t>
            </a:r>
            <a:r>
              <a:rPr lang="en-US" sz="1400" b="1" dirty="0" smtClean="0"/>
              <a:t>highly innovative,</a:t>
            </a:r>
            <a:r>
              <a:rPr lang="en-US" sz="1400" b="1" baseline="0" dirty="0" smtClean="0"/>
              <a:t> t</a:t>
            </a:r>
            <a:r>
              <a:rPr lang="en-US" sz="1400" b="1" dirty="0" smtClean="0"/>
              <a:t>wo-phase </a:t>
            </a:r>
            <a:r>
              <a:rPr lang="en-US" sz="1400" b="1" dirty="0"/>
              <a:t>participatory, evaluation and implementation science approach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In the </a:t>
            </a:r>
            <a:r>
              <a:rPr lang="en-US" sz="1400" b="1" dirty="0"/>
              <a:t>first phase</a:t>
            </a:r>
            <a:r>
              <a:rPr lang="en-US" sz="1400" b="0" dirty="0"/>
              <a:t>, we conducted </a:t>
            </a:r>
            <a:r>
              <a:rPr lang="en-US" sz="1400" b="1" dirty="0" smtClean="0"/>
              <a:t>the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participatory field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study that I’ve</a:t>
            </a:r>
            <a:r>
              <a:rPr lang="en-US" sz="1400" b="1" baseline="0" dirty="0" smtClean="0">
                <a:solidFill>
                  <a:schemeClr val="accent1">
                    <a:lumMod val="75000"/>
                  </a:schemeClr>
                </a:solidFill>
              </a:rPr>
              <a:t> just mentioned</a:t>
            </a:r>
            <a:r>
              <a:rPr lang="en-US" sz="14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in service users, clinicians, the support network of service users and IT/health care management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Maria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Wolters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 will report the 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findings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 from this field study later 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Based on findings from this study</a:t>
            </a:r>
            <a:r>
              <a:rPr lang="en-US" sz="1400" b="0" dirty="0"/>
              <a:t>, we </a:t>
            </a:r>
            <a:r>
              <a:rPr lang="en-US" sz="1400" b="1" dirty="0"/>
              <a:t>tailored and optimized implementation strategies</a:t>
            </a:r>
            <a:r>
              <a:rPr lang="en-US" sz="1400" b="0" dirty="0"/>
              <a:t> in </a:t>
            </a:r>
            <a:r>
              <a:rPr lang="en-US" sz="1400" b="1" dirty="0"/>
              <a:t>task 7.1</a:t>
            </a:r>
            <a:endParaRPr lang="en-US" sz="14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In </a:t>
            </a:r>
            <a:r>
              <a:rPr lang="en-US" sz="1400" b="1" dirty="0"/>
              <a:t>phase II</a:t>
            </a:r>
            <a:r>
              <a:rPr lang="en-US" sz="1400" b="0" dirty="0"/>
              <a:t>, we </a:t>
            </a:r>
            <a:r>
              <a:rPr lang="en-US" sz="1400" b="1" dirty="0"/>
              <a:t>address task 7.2-7.4</a:t>
            </a:r>
            <a:r>
              <a:rPr lang="en-US" sz="1400" b="0" dirty="0"/>
              <a:t> </a:t>
            </a:r>
            <a:r>
              <a:rPr lang="en-US" sz="1400" b="0" dirty="0" smtClean="0"/>
              <a:t>and </a:t>
            </a:r>
            <a:r>
              <a:rPr lang="en-DE" sz="1400" b="0" dirty="0" smtClean="0"/>
              <a:t>–</a:t>
            </a:r>
            <a:r>
              <a:rPr lang="en-US" sz="1400" b="0" dirty="0" smtClean="0"/>
              <a:t> </a:t>
            </a:r>
            <a:r>
              <a:rPr lang="en-US" sz="1400" b="1" dirty="0" smtClean="0"/>
              <a:t>after completing preparatory work in the first 18 months</a:t>
            </a:r>
            <a:r>
              <a:rPr lang="en-US" sz="1400" b="0" dirty="0" smtClean="0"/>
              <a:t> </a:t>
            </a:r>
            <a:r>
              <a:rPr lang="en-DE" sz="1400" b="0" dirty="0" smtClean="0"/>
              <a:t>–</a:t>
            </a:r>
            <a:r>
              <a:rPr lang="de-DE" sz="1400" b="0" baseline="0" dirty="0" smtClean="0"/>
              <a:t> we </a:t>
            </a:r>
            <a:r>
              <a:rPr lang="en-US" sz="1400" b="0" dirty="0" smtClean="0"/>
              <a:t>have </a:t>
            </a:r>
            <a:r>
              <a:rPr lang="en-US" sz="1400" b="1" dirty="0"/>
              <a:t>just started to conduct</a:t>
            </a:r>
            <a:r>
              <a:rPr lang="en-US" sz="1400" b="0" dirty="0"/>
              <a:t> a </a:t>
            </a:r>
            <a:r>
              <a:rPr lang="en-US" sz="1400" b="1" dirty="0"/>
              <a:t>cluster Randomized Controlled Trial (</a:t>
            </a:r>
            <a:r>
              <a:rPr lang="en-US" sz="1400" b="1" dirty="0" err="1"/>
              <a:t>cRCT</a:t>
            </a:r>
            <a:r>
              <a:rPr lang="en-US" sz="1400" b="1" dirty="0"/>
              <a:t>)</a:t>
            </a:r>
            <a:endParaRPr lang="en-US" sz="14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In this trial, </a:t>
            </a:r>
            <a:r>
              <a:rPr lang="en-US" sz="1400" b="1" dirty="0"/>
              <a:t>24 clinical units</a:t>
            </a:r>
            <a:r>
              <a:rPr lang="en-US" sz="1400" b="0" dirty="0"/>
              <a:t> are </a:t>
            </a:r>
            <a:r>
              <a:rPr lang="en-US" sz="1400" b="1" dirty="0"/>
              <a:t>randomized</a:t>
            </a:r>
            <a:r>
              <a:rPr lang="en-US" sz="1400" b="0" dirty="0"/>
              <a:t> – as the cluster and unit of randomization – based on </a:t>
            </a:r>
            <a:r>
              <a:rPr lang="en-US" sz="1400" b="1" dirty="0"/>
              <a:t>a </a:t>
            </a:r>
            <a:r>
              <a:rPr lang="en-US" sz="1400" b="1" dirty="0" smtClean="0"/>
              <a:t>2:1 (or 16:8) </a:t>
            </a:r>
            <a:r>
              <a:rPr lang="en-US" sz="1400" b="1" dirty="0"/>
              <a:t>ratio</a:t>
            </a:r>
            <a:r>
              <a:rPr lang="en-US" sz="1400" b="0" dirty="0"/>
              <a:t>…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…</a:t>
            </a:r>
            <a:r>
              <a:rPr lang="en-US" sz="1400" b="1" dirty="0"/>
              <a:t>to</a:t>
            </a:r>
            <a:r>
              <a:rPr lang="en-US" sz="1400" b="0" dirty="0"/>
              <a:t> either the </a:t>
            </a:r>
            <a:r>
              <a:rPr lang="en-US" sz="1400" b="1" dirty="0"/>
              <a:t>experimental condition</a:t>
            </a:r>
            <a:r>
              <a:rPr lang="en-US" sz="1400" b="0" dirty="0"/>
              <a:t>, in which service users and clinicians will receive the </a:t>
            </a:r>
            <a:r>
              <a:rPr lang="en-US" sz="1400" b="1" dirty="0"/>
              <a:t>DMMH</a:t>
            </a:r>
            <a:r>
              <a:rPr lang="en-US" sz="1400" b="0" dirty="0"/>
              <a:t> and </a:t>
            </a:r>
            <a:r>
              <a:rPr lang="en-US" sz="1400" b="1" dirty="0"/>
              <a:t>implementation strategies</a:t>
            </a:r>
            <a:r>
              <a:rPr lang="en-US" sz="1400" b="0" dirty="0"/>
              <a:t> in addition to </a:t>
            </a:r>
            <a:r>
              <a:rPr lang="en-US" sz="1400" b="1" dirty="0"/>
              <a:t>treatment as usual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…or </a:t>
            </a:r>
            <a:r>
              <a:rPr lang="en-US" sz="1400" b="1" dirty="0"/>
              <a:t>to</a:t>
            </a:r>
            <a:r>
              <a:rPr lang="en-US" sz="1400" b="0" dirty="0"/>
              <a:t> the </a:t>
            </a:r>
            <a:r>
              <a:rPr lang="en-US" sz="1400" b="1" dirty="0"/>
              <a:t>control condition</a:t>
            </a:r>
            <a:r>
              <a:rPr lang="en-US" sz="1400" b="0" dirty="0"/>
              <a:t>, in which service users and clinicians will continue to have access to, or deliver, </a:t>
            </a:r>
            <a:r>
              <a:rPr lang="en-US" sz="1400" b="1" dirty="0"/>
              <a:t>TAU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We </a:t>
            </a:r>
            <a:r>
              <a:rPr lang="en-US" sz="1400" b="1" dirty="0"/>
              <a:t>assess outcomes</a:t>
            </a:r>
            <a:r>
              <a:rPr lang="en-US" sz="1400" b="0" dirty="0"/>
              <a:t> </a:t>
            </a:r>
            <a:r>
              <a:rPr lang="en-US" sz="1400" b="1" dirty="0"/>
              <a:t>at baseline</a:t>
            </a:r>
            <a:r>
              <a:rPr lang="en-US" sz="1400" b="0" dirty="0"/>
              <a:t> as well as </a:t>
            </a:r>
            <a:r>
              <a:rPr lang="en-US" sz="1400" b="1" dirty="0"/>
              <a:t>2-month, 6-month, and 12-month </a:t>
            </a:r>
            <a:r>
              <a:rPr lang="en-US" sz="1400" b="1" dirty="0" smtClean="0"/>
              <a:t>post-baseline by blinded assessors as per ethically approved</a:t>
            </a:r>
            <a:r>
              <a:rPr lang="en-US" sz="1400" b="1" baseline="0" dirty="0" smtClean="0"/>
              <a:t> study </a:t>
            </a:r>
            <a:r>
              <a:rPr lang="en-US" sz="1400" b="1" dirty="0" smtClean="0"/>
              <a:t>protocol</a:t>
            </a:r>
            <a:r>
              <a:rPr lang="en-US" sz="1400" b="0" dirty="0" smtClean="0"/>
              <a:t>…</a:t>
            </a:r>
            <a:endParaRPr lang="en-US" sz="1400" b="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…with the </a:t>
            </a:r>
            <a:r>
              <a:rPr lang="en-US" sz="1400" b="1" dirty="0"/>
              <a:t>primary outcome</a:t>
            </a:r>
            <a:r>
              <a:rPr lang="en-US" sz="1400" b="0" dirty="0"/>
              <a:t> being </a:t>
            </a:r>
            <a:r>
              <a:rPr lang="en-US" sz="1400" b="1" dirty="0"/>
              <a:t>service user engagement at 2-month post-baseline</a:t>
            </a:r>
            <a:r>
              <a:rPr lang="en-US" sz="1400" b="0" dirty="0"/>
              <a:t>.</a:t>
            </a:r>
            <a:r>
              <a:rPr lang="en-US" sz="1400" b="1" dirty="0"/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This is what the trial has been </a:t>
            </a:r>
            <a:r>
              <a:rPr lang="en-US" sz="1400" b="1" dirty="0"/>
              <a:t>powered 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0" dirty="0"/>
              <a:t>Our </a:t>
            </a:r>
            <a:r>
              <a:rPr lang="en-US" sz="1400" b="1" dirty="0"/>
              <a:t>sample size calculation</a:t>
            </a:r>
            <a:r>
              <a:rPr lang="en-US" sz="1400" b="0" dirty="0"/>
              <a:t> yielded that a sample size of 432 service users is required to detect a difference between </a:t>
            </a:r>
            <a:r>
              <a:rPr lang="en-US" sz="1400" b="1" dirty="0"/>
              <a:t>experimental and control condition of 0.4</a:t>
            </a:r>
            <a:r>
              <a:rPr lang="en-US" sz="1400" b="0" dirty="0"/>
              <a:t> in the </a:t>
            </a:r>
            <a:r>
              <a:rPr lang="en-US" sz="1400" b="1" dirty="0"/>
              <a:t>service user engagement scale</a:t>
            </a:r>
            <a:r>
              <a:rPr lang="en-US" sz="1400" b="0" dirty="0"/>
              <a:t>, with a power of 80% at p&lt;0.05.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94833-C4EF-8F47-8B63-ECE86C44C7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So, </a:t>
            </a:r>
            <a:r>
              <a:rPr lang="en-GB" b="1" dirty="0"/>
              <a:t>turning</a:t>
            </a:r>
            <a:r>
              <a:rPr lang="en-GB" dirty="0"/>
              <a:t> now </a:t>
            </a:r>
            <a:r>
              <a:rPr lang="en-GB" b="1" dirty="0"/>
              <a:t>to delivery of task 7.1</a:t>
            </a:r>
            <a:r>
              <a:rPr lang="en-GB" dirty="0"/>
              <a:t> over the past 18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 we have </a:t>
            </a:r>
            <a:r>
              <a:rPr lang="en-GB" b="1" dirty="0"/>
              <a:t>specified and optimized the strategies for implementing the DMMH intervention</a:t>
            </a:r>
            <a:r>
              <a:rPr lang="en-GB" dirty="0"/>
              <a:t> at the 8 clinical sites, in which we conduct the </a:t>
            </a:r>
            <a:r>
              <a:rPr lang="en-GB" dirty="0" err="1"/>
              <a:t>cRCT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did so </a:t>
            </a:r>
            <a:r>
              <a:rPr lang="en-GB" b="1" dirty="0"/>
              <a:t>based on data</a:t>
            </a:r>
            <a:r>
              <a:rPr lang="en-GB" dirty="0"/>
              <a:t> collected in the participatory field study </a:t>
            </a:r>
            <a:r>
              <a:rPr lang="en-GB" b="1" dirty="0"/>
              <a:t>in phase I</a:t>
            </a: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for which we supported recruitment and data collection in the four countries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We also conducted a detailed consultation process at clinical sites for tailoring the implementation strategies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The final set includes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1200" dirty="0">
                <a:solidFill>
                  <a:srgbClr val="0070C0"/>
                </a:solidFill>
              </a:rPr>
              <a:t>Technological </a:t>
            </a:r>
            <a:r>
              <a:rPr lang="de-DE" sz="1200" dirty="0" err="1">
                <a:solidFill>
                  <a:srgbClr val="0070C0"/>
                </a:solidFill>
              </a:rPr>
              <a:t>system</a:t>
            </a:r>
            <a:r>
              <a:rPr lang="de-DE" sz="1200" dirty="0">
                <a:solidFill>
                  <a:srgbClr val="0070C0"/>
                </a:solidFill>
              </a:rPr>
              <a:t> (</a:t>
            </a:r>
            <a:r>
              <a:rPr lang="de-DE" sz="1200" b="1" dirty="0" err="1">
                <a:solidFill>
                  <a:srgbClr val="0070C0"/>
                </a:solidFill>
              </a:rPr>
              <a:t>with</a:t>
            </a:r>
            <a:r>
              <a:rPr lang="de-DE" sz="1200" b="1" dirty="0">
                <a:solidFill>
                  <a:srgbClr val="0070C0"/>
                </a:solidFill>
              </a:rPr>
              <a:t> WP2</a:t>
            </a:r>
            <a:r>
              <a:rPr lang="de-DE" sz="1200" dirty="0">
                <a:solidFill>
                  <a:srgbClr val="0070C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1200" dirty="0">
                <a:solidFill>
                  <a:srgbClr val="0070C0"/>
                </a:solidFill>
              </a:rPr>
              <a:t>Intervention </a:t>
            </a:r>
            <a:r>
              <a:rPr lang="de-DE" sz="1200" dirty="0" err="1">
                <a:solidFill>
                  <a:srgbClr val="0070C0"/>
                </a:solidFill>
              </a:rPr>
              <a:t>manual</a:t>
            </a:r>
            <a:endParaRPr lang="de-DE" sz="12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1200" dirty="0">
                <a:solidFill>
                  <a:srgbClr val="0070C0"/>
                </a:solidFill>
              </a:rPr>
              <a:t>Training and support package for clinicians </a:t>
            </a:r>
            <a:r>
              <a:rPr lang="de-DE" sz="1200" dirty="0" smtClean="0">
                <a:solidFill>
                  <a:srgbClr val="0070C0"/>
                </a:solidFill>
              </a:rPr>
              <a:t>(</a:t>
            </a:r>
            <a:r>
              <a:rPr lang="de-DE" sz="1200" dirty="0">
                <a:solidFill>
                  <a:srgbClr val="0070C0"/>
                </a:solidFill>
              </a:rPr>
              <a:t>incl. </a:t>
            </a:r>
            <a:r>
              <a:rPr lang="de-DE" sz="1200" dirty="0" err="1">
                <a:solidFill>
                  <a:srgbClr val="0070C0"/>
                </a:solidFill>
              </a:rPr>
              <a:t>feedback</a:t>
            </a:r>
            <a:r>
              <a:rPr lang="de-DE" sz="1200" dirty="0">
                <a:solidFill>
                  <a:srgbClr val="0070C0"/>
                </a:solidFill>
              </a:rPr>
              <a:t> on </a:t>
            </a:r>
            <a:r>
              <a:rPr lang="de-DE" sz="1200" dirty="0" err="1">
                <a:solidFill>
                  <a:srgbClr val="0070C0"/>
                </a:solidFill>
              </a:rPr>
              <a:t>key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performance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indicators</a:t>
            </a:r>
            <a:r>
              <a:rPr lang="de-DE" sz="1200" dirty="0">
                <a:solidFill>
                  <a:srgbClr val="0070C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1200" dirty="0" err="1">
                <a:solidFill>
                  <a:srgbClr val="0070C0"/>
                </a:solidFill>
              </a:rPr>
              <a:t>Counselling</a:t>
            </a:r>
            <a:r>
              <a:rPr lang="de-DE" sz="1200" dirty="0">
                <a:solidFill>
                  <a:srgbClr val="0070C0"/>
                </a:solidFill>
              </a:rPr>
              <a:t> and </a:t>
            </a:r>
            <a:r>
              <a:rPr lang="de-DE" sz="1200" dirty="0" err="1">
                <a:solidFill>
                  <a:srgbClr val="0070C0"/>
                </a:solidFill>
              </a:rPr>
              <a:t>reminders</a:t>
            </a:r>
            <a:r>
              <a:rPr lang="de-DE" sz="1200" dirty="0">
                <a:solidFill>
                  <a:srgbClr val="0070C0"/>
                </a:solidFill>
              </a:rPr>
              <a:t> for </a:t>
            </a:r>
            <a:r>
              <a:rPr lang="de-DE" sz="1200" dirty="0" err="1">
                <a:solidFill>
                  <a:srgbClr val="0070C0"/>
                </a:solidFill>
              </a:rPr>
              <a:t>service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users</a:t>
            </a:r>
            <a:endParaRPr lang="de-DE" sz="12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1200" dirty="0">
                <a:solidFill>
                  <a:srgbClr val="0070C0"/>
                </a:solidFill>
              </a:rPr>
              <a:t>Organizational </a:t>
            </a:r>
            <a:r>
              <a:rPr lang="de-DE" sz="1200" dirty="0" err="1">
                <a:solidFill>
                  <a:srgbClr val="0070C0"/>
                </a:solidFill>
              </a:rPr>
              <a:t>implementation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  <a:r>
              <a:rPr lang="de-DE" sz="1200" dirty="0" err="1">
                <a:solidFill>
                  <a:srgbClr val="0070C0"/>
                </a:solidFill>
              </a:rPr>
              <a:t>strategies</a:t>
            </a:r>
            <a:r>
              <a:rPr lang="de-DE" sz="1200" dirty="0">
                <a:solidFill>
                  <a:srgbClr val="0070C0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90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Development of the </a:t>
            </a:r>
            <a:r>
              <a:rPr lang="en-GB" b="1" dirty="0"/>
              <a:t>technological system </a:t>
            </a:r>
            <a:r>
              <a:rPr lang="en-GB" dirty="0"/>
              <a:t>was led by WP2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dirty="0"/>
              <a:t>Simon</a:t>
            </a:r>
            <a:r>
              <a:rPr lang="en-GB" dirty="0"/>
              <a:t> Krause will tell you more about this later 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short, the system has </a:t>
            </a:r>
            <a:r>
              <a:rPr lang="en-GB" b="1" dirty="0"/>
              <a:t>two core components</a:t>
            </a:r>
            <a:r>
              <a:rPr lang="en-GB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One the one hand, the </a:t>
            </a:r>
            <a:r>
              <a:rPr lang="en-GB" b="1" dirty="0" err="1"/>
              <a:t>MoMent</a:t>
            </a:r>
            <a:r>
              <a:rPr lang="en-GB" b="1" dirty="0"/>
              <a:t> management console</a:t>
            </a:r>
            <a:r>
              <a:rPr lang="en-GB" dirty="0"/>
              <a:t>, which…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…allows to personalize experience sampling items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as well as to generate reports and visualize experience sampling data on a dashboard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On the other, the </a:t>
            </a:r>
            <a:r>
              <a:rPr lang="en-GB" b="1" dirty="0" err="1"/>
              <a:t>MoMent</a:t>
            </a:r>
            <a:r>
              <a:rPr lang="en-GB" b="1" dirty="0"/>
              <a:t> App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which allows for experience sampling-based monitoring of hey problem areas, mood, context and therapy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- as WP7 - contributed to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 system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methodological expertise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Sampling Methodology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 expertise in mental health</a:t>
            </a:r>
            <a:endParaRPr lang="en-GB" sz="1200" b="1" dirty="0"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Specifically, we have developed and customized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sampling content for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further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iterative process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capture needs of users, clinicians, and health care management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process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DMMH technological system, including…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protoype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(definition of intended purpose/use, completed risk management)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we also completed 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usability testing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prototype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stakeholders</a:t>
            </a: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72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 manual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describes, for example, the structure of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module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add-on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…also,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guidance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clinicians, for instance,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deliver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 sessions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explains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and visualizations provided</a:t>
            </a:r>
            <a:r>
              <a:rPr lang="en-US" sz="1800" b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dashboard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clinicians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to build up</a:t>
            </a:r>
            <a:r>
              <a:rPr lang="en-US" sz="1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some tension here - t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</a:t>
            </a:r>
            <a:r>
              <a:rPr lang="en-US" sz="1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interesting finding on clinicians’ views </a:t>
            </a:r>
            <a:r>
              <a:rPr lang="en-US" sz="1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manuals from the </a:t>
            </a:r>
            <a:r>
              <a:rPr lang="en-US" sz="1800" b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 field study </a:t>
            </a:r>
            <a:r>
              <a:rPr lang="en-US" sz="18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Maria will present</a:t>
            </a:r>
            <a:endParaRPr lang="en-US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87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</a:t>
            </a:r>
            <a:r>
              <a:rPr lang="en-GB" b="1" dirty="0"/>
              <a:t>third implementation strategy</a:t>
            </a:r>
            <a:r>
              <a:rPr lang="en-GB" b="0" dirty="0"/>
              <a:t> is a </a:t>
            </a:r>
            <a:r>
              <a:rPr lang="de-DE" sz="1200" b="1" dirty="0" err="1">
                <a:solidFill>
                  <a:srgbClr val="0070C0"/>
                </a:solidFill>
              </a:rPr>
              <a:t>training</a:t>
            </a:r>
            <a:r>
              <a:rPr lang="de-DE" sz="1200" b="1" dirty="0">
                <a:solidFill>
                  <a:srgbClr val="0070C0"/>
                </a:solidFill>
              </a:rPr>
              <a:t> and support </a:t>
            </a:r>
            <a:r>
              <a:rPr lang="de-DE" sz="1200" b="1" dirty="0" err="1">
                <a:solidFill>
                  <a:srgbClr val="0070C0"/>
                </a:solidFill>
              </a:rPr>
              <a:t>package</a:t>
            </a:r>
            <a:r>
              <a:rPr lang="de-DE" sz="1200" b="0" dirty="0">
                <a:solidFill>
                  <a:srgbClr val="0070C0"/>
                </a:solidFill>
              </a:rPr>
              <a:t> for </a:t>
            </a:r>
            <a:r>
              <a:rPr lang="de-DE" sz="1200" b="0" dirty="0" err="1">
                <a:solidFill>
                  <a:srgbClr val="0070C0"/>
                </a:solidFill>
              </a:rPr>
              <a:t>clinicians</a:t>
            </a:r>
            <a:endParaRPr lang="de-DE" sz="1200" b="0" dirty="0">
              <a:solidFill>
                <a:srgbClr val="0070C0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This </a:t>
            </a:r>
            <a:r>
              <a:rPr lang="de-DE" sz="1200" b="0" dirty="0" err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package</a:t>
            </a:r>
            <a:r>
              <a:rPr lang="de-DE" sz="1200" b="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dirty="0" err="1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includes</a:t>
            </a:r>
            <a:r>
              <a:rPr lang="de-DE" sz="1200" b="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clinicians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 </a:t>
            </a:r>
            <a:r>
              <a:rPr lang="en-GB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workshops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standardized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content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across 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…we allow for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content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addresses</a:t>
            </a:r>
            <a:r>
              <a:rPr lang="en-GB" sz="11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and healthcare </a:t>
            </a:r>
            <a:r>
              <a:rPr lang="en-GB" sz="1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each of our sites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allow for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delivery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content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individual training sessions</a:t>
            </a:r>
            <a:endParaRPr lang="de-DE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…and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optional refresher workshops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support package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a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guide/cheat sheets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For Use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(IFU)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also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monthly feedback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clinicians on </a:t>
            </a:r>
            <a:r>
              <a:rPr lang="en-GB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indicators</a:t>
            </a: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(such as use of dashboard/app, number of users seen, number of feedback sessions delivered etc.)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61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Our </a:t>
            </a:r>
            <a:r>
              <a:rPr lang="en-US" b="1" dirty="0" smtClean="0"/>
              <a:t>fourth set of implementation strategies </a:t>
            </a:r>
            <a:r>
              <a:rPr lang="en-US" dirty="0" smtClean="0"/>
              <a:t>is a </a:t>
            </a:r>
            <a:r>
              <a:rPr lang="en-US" b="1" dirty="0" smtClean="0"/>
              <a:t>manualized package of tailored information, counselling, and reminders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includes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support</a:t>
            </a:r>
            <a:r>
              <a:rPr lang="en-US" dirty="0" smtClean="0"/>
              <a:t> of users in the </a:t>
            </a:r>
            <a:r>
              <a:rPr lang="en-US" b="1" dirty="0" smtClean="0"/>
              <a:t>on-boarding </a:t>
            </a:r>
            <a:r>
              <a:rPr lang="en-US" dirty="0" smtClean="0"/>
              <a:t>to the </a:t>
            </a:r>
            <a:r>
              <a:rPr lang="en-US" dirty="0" err="1" smtClean="0"/>
              <a:t>MoMent</a:t>
            </a:r>
            <a:r>
              <a:rPr lang="en-US" dirty="0" smtClean="0"/>
              <a:t> App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named individual for technical support at each site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phone check-ins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website (FAQ, videos)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Feedback sessions with clinicians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Information For Use (IFU)</a:t>
            </a: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B8EC-72AD-4515-8F2D-41B6FCA552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49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1270-055B-4345-8AA2-5E97771D6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69E31-735F-5141-A753-9CD8177E6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2BBDB-1B05-B84E-A15E-05D76730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8ED4-AFDA-3141-A8DB-1B58B74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0166-0B39-C946-AD69-EC1ADE10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7DBD-283C-E644-89FE-38E65297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297BE-3D4F-DA4E-BDB7-82B87F3D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641A-A0CE-814E-AF06-49328581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D62D-367E-FD4E-9043-691090F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9D41-8353-7A48-AA86-E96FF319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32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E2DAF-0D15-4C41-88E3-DD5EC963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17DB4-BD82-0348-8F49-C606D359D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FFDD-AA16-514F-89B6-1F1ADF35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AF01-97EB-6B4F-888B-4B65BBD2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DBF3-1125-5543-B9AA-67713F1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22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8D4A-F07D-C142-AAAC-DC8E06A7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EF9C-269B-AE4B-866A-93091474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3358-9034-4848-B470-11CF3707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01FA-01B1-EB4F-8742-F71A1549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EB6D-4D5E-4B41-9723-BB54C892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02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C96E-BFFF-A949-899B-96355D2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A0AF6-0197-6F48-A7AD-84E1D6E2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4CBB-9115-B147-93A3-E0A4792B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AE218-9B27-3F4E-B879-3C58256F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146A-7772-F343-B337-CAEE760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6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89E0-3CF5-AC41-BEE6-11032DD0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C72C-2AA5-6F4E-949F-A2ED252A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42C7-B59B-264A-81B8-365C346D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725D1-67D0-0A42-81B5-0155A04F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6EF48-4164-784D-B9C0-FDE7CA5E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C589-C909-B744-A1D3-3A93505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28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633B-5E29-9F4B-93FD-D945453D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3822-A599-744D-9F06-9F5173BF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B2654-A07D-F641-81DC-342C81CE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B1606-615F-414A-8428-83B93F112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7191E-EB67-424F-9962-0AA87C579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E0394-CE8A-3F4B-8A77-FF4B1A4A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CF5D1-4862-5F45-B5DC-2B60A75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1C031-9D09-934C-BC1D-1EBC0C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86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AC4-8351-D24A-8C12-F8B74D84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4D877-AA99-7E47-903D-7FB43B7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F5600-31DA-D64E-A8BC-8C61E030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96914-DDD7-4F44-8C43-DF56303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30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0C624-CFC7-DB4B-A848-4E5BA054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A87AD-9F26-2541-A9E9-3706BDBF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1E02-49CE-8046-8C47-D3DF64B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19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876C-3648-A74C-A341-F0EC9EDE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3C4C-491A-274A-9E52-C8924E33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1387A-A9E6-9C4B-A598-E4BE97686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9C16-C964-1B47-A782-04068AEB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E0F18-0363-D24B-A278-F938378A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2B735-AFE2-9746-91F7-F53324ED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0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A752-FB78-C642-8F4D-7A9C0F68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FF015-3C6D-544D-8436-CA00E80DD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D6A74-F6BB-3B42-831D-5CB8DB5F4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2066C-B378-D846-B59B-8CBDB568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EE99F-98CA-2541-BB66-CE7B6D24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468F-D411-EA4A-9EB0-2213A3BF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82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096A5-2F64-754F-A1D6-CE411044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8B3C-FC2F-5D4F-9489-1B406487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4F5-00FD-B848-99F0-14F0CBDD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A127-13C1-924F-A538-9775A880D876}" type="datetimeFigureOut">
              <a:rPr lang="en-BE" smtClean="0"/>
              <a:t>12/01/2022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B007-EA0D-7043-9359-6BA2BB1E1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FDA3-BF0C-7C43-BAE3-B8F102F3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8BBF-5B18-7049-853F-C10DCBE7EBA7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35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emf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hyperlink" Target="https://doi.org/10.1186/ISRCTN15109760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39.png"/><Relationship Id="rId18" Type="http://schemas.openxmlformats.org/officeDocument/2006/relationships/image" Target="../media/image47.sv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43.png"/><Relationship Id="rId7" Type="http://schemas.openxmlformats.org/officeDocument/2006/relationships/image" Target="../media/image36.png"/><Relationship Id="rId12" Type="http://schemas.openxmlformats.org/officeDocument/2006/relationships/image" Target="../media/image43.svg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38.png"/><Relationship Id="rId24" Type="http://schemas.openxmlformats.org/officeDocument/2006/relationships/image" Target="../media/image51.sv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microsoft.com/office/2007/relationships/hdphoto" Target="../media/hdphoto6.wdp"/><Relationship Id="rId10" Type="http://schemas.openxmlformats.org/officeDocument/2006/relationships/image" Target="../media/image41.sv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14" Type="http://schemas.microsoft.com/office/2007/relationships/hdphoto" Target="../media/hdphoto1.wdp"/><Relationship Id="rId22" Type="http://schemas.microsoft.com/office/2007/relationships/hdphoto" Target="../media/hdphoto4.wdp"/><Relationship Id="rId27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433754" y="1772333"/>
            <a:ext cx="11324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</a:p>
          <a:p>
            <a:pPr algn="ctr"/>
            <a:r>
              <a:rPr lang="nl-BE" sz="3200" b="1" dirty="0">
                <a:solidFill>
                  <a:srgbClr val="0070C0"/>
                </a:solidFill>
              </a:rPr>
              <a:t>Implementation </a:t>
            </a:r>
            <a:r>
              <a:rPr lang="nl-BE" sz="3200" b="1" dirty="0" smtClean="0">
                <a:solidFill>
                  <a:srgbClr val="0070C0"/>
                </a:solidFill>
              </a:rPr>
              <a:t>strategies</a:t>
            </a:r>
            <a:r>
              <a:rPr lang="nl-BE" sz="3200" b="1" dirty="0">
                <a:solidFill>
                  <a:srgbClr val="0070C0"/>
                </a:solidFill>
              </a:rPr>
              <a:t>, </a:t>
            </a:r>
            <a:r>
              <a:rPr lang="nl-BE" sz="3200" b="1" dirty="0" smtClean="0">
                <a:solidFill>
                  <a:srgbClr val="0070C0"/>
                </a:solidFill>
              </a:rPr>
              <a:t>processes</a:t>
            </a:r>
            <a:r>
              <a:rPr lang="nl-BE" sz="3200" b="1" dirty="0">
                <a:solidFill>
                  <a:srgbClr val="0070C0"/>
                </a:solidFill>
              </a:rPr>
              <a:t>, </a:t>
            </a:r>
            <a:r>
              <a:rPr lang="nl-BE" sz="3200" b="1" dirty="0" smtClean="0">
                <a:solidFill>
                  <a:srgbClr val="0070C0"/>
                </a:solidFill>
              </a:rPr>
              <a:t>outcomes, </a:t>
            </a:r>
            <a:r>
              <a:rPr lang="nl-BE" sz="3200" b="1" dirty="0">
                <a:solidFill>
                  <a:srgbClr val="0070C0"/>
                </a:solidFill>
              </a:rPr>
              <a:t>and </a:t>
            </a:r>
            <a:r>
              <a:rPr lang="nl-BE" sz="3200" b="1" dirty="0" smtClean="0">
                <a:solidFill>
                  <a:srgbClr val="0070C0"/>
                </a:solidFill>
              </a:rPr>
              <a:t>costs </a:t>
            </a:r>
            <a:endParaRPr lang="nl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F42EE-3862-6B49-96DB-8F7B03F39E6B}"/>
              </a:ext>
            </a:extLst>
          </p:cNvPr>
          <p:cNvSpPr txBox="1"/>
          <p:nvPr/>
        </p:nvSpPr>
        <p:spPr>
          <a:xfrm>
            <a:off x="964642" y="3073561"/>
            <a:ext cx="6923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Ulrich Reininghaus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Department of Public Mental Health, CIMH 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Michel Wensing </a:t>
            </a:r>
          </a:p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Department of General Medicine and Health Services Research, UKHD </a:t>
            </a:r>
          </a:p>
          <a:p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BE" sz="2400" b="1" dirty="0">
                <a:solidFill>
                  <a:schemeClr val="accent1">
                    <a:lumMod val="75000"/>
                  </a:schemeClr>
                </a:solidFill>
              </a:rPr>
              <a:t>EC </a:t>
            </a:r>
            <a:r>
              <a:rPr lang="en-BE" sz="2400" b="1" dirty="0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, 01.12.2022</a:t>
            </a:r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956" y="3689937"/>
            <a:ext cx="1753362" cy="213580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5014" y="3676760"/>
            <a:ext cx="1668966" cy="20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7.1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551386"/>
            <a:ext cx="107511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7.1 Optimizing the DMMH implementation strategies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0070C0"/>
                </a:solidFill>
              </a:rPr>
              <a:t>5. </a:t>
            </a:r>
            <a:r>
              <a:rPr lang="en-US" sz="2400" b="1" dirty="0">
                <a:solidFill>
                  <a:srgbClr val="0070C0"/>
                </a:solidFill>
              </a:rPr>
              <a:t>Organizational implementation strategies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Involvement of healthcare management (from outset)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Meetings with managers and directors at each site (n=42)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Meetings with managers and directors across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Involvement of team leads/line managers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Identification of opinion </a:t>
            </a:r>
            <a:r>
              <a:rPr lang="en-US" sz="2400" dirty="0" smtClean="0">
                <a:solidFill>
                  <a:srgbClr val="0070C0"/>
                </a:solidFill>
              </a:rPr>
              <a:t>leaders: involvement in implementation, delivery of DMMH, and communication/training</a:t>
            </a:r>
            <a:endParaRPr lang="en-US" sz="2400" dirty="0">
              <a:solidFill>
                <a:srgbClr val="0070C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Feedback on key performance indicators to management</a:t>
            </a:r>
          </a:p>
        </p:txBody>
      </p:sp>
    </p:spTree>
    <p:extLst>
      <p:ext uri="{BB962C8B-B14F-4D97-AF65-F5344CB8AC3E}">
        <p14:creationId xmlns:p14="http://schemas.microsoft.com/office/powerpoint/2010/main" val="189857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7.2 (ongoing)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7" y="1435492"/>
            <a:ext cx="1136365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7.2 Implementation outcomes evaluation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0070C0"/>
                </a:solidFill>
              </a:rPr>
              <a:t>Completion of </a:t>
            </a:r>
            <a:r>
              <a:rPr lang="en-US" sz="2400" b="1" dirty="0">
                <a:solidFill>
                  <a:srgbClr val="0070C0"/>
                </a:solidFill>
              </a:rPr>
              <a:t>complex research ethics/regulatory process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de-DE" sz="2400" dirty="0">
                <a:solidFill>
                  <a:srgbClr val="0070C0"/>
                </a:solidFill>
              </a:rPr>
              <a:t>for </a:t>
            </a:r>
            <a:r>
              <a:rPr lang="en-US" sz="2400" dirty="0">
                <a:solidFill>
                  <a:srgbClr val="0070C0"/>
                </a:solidFill>
              </a:rPr>
              <a:t>other clinical investigation (MDR 2017/745,</a:t>
            </a:r>
            <a:r>
              <a:rPr lang="en-DE" sz="2400" dirty="0">
                <a:solidFill>
                  <a:srgbClr val="0070C0"/>
                </a:solidFill>
              </a:rPr>
              <a:t> §</a:t>
            </a:r>
            <a:r>
              <a:rPr lang="en-DE" sz="2400" dirty="0" smtClean="0">
                <a:solidFill>
                  <a:srgbClr val="0070C0"/>
                </a:solidFill>
              </a:rPr>
              <a:t>82</a:t>
            </a:r>
            <a:r>
              <a:rPr lang="de-DE" sz="2400" dirty="0" smtClean="0">
                <a:solidFill>
                  <a:srgbClr val="0070C0"/>
                </a:solidFill>
              </a:rPr>
              <a:t>; </a:t>
            </a:r>
            <a:r>
              <a:rPr lang="en-US" sz="2400" b="1" dirty="0">
                <a:solidFill>
                  <a:srgbClr val="0070C0"/>
                </a:solidFill>
              </a:rPr>
              <a:t>with WP2, WP3, and WP6</a:t>
            </a:r>
            <a:r>
              <a:rPr lang="en-US" sz="2400" dirty="0" smtClean="0">
                <a:solidFill>
                  <a:srgbClr val="0070C0"/>
                </a:solidFill>
              </a:rPr>
              <a:t>) </a:t>
            </a:r>
            <a:endParaRPr lang="de-DE" sz="2400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51667-EA24-BBBA-D2FF-5CF457E6A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257" y="2963163"/>
            <a:ext cx="8097258" cy="3901407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BEE740-B4C4-023F-3468-31A81CFFB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576" y="2722589"/>
            <a:ext cx="1273013" cy="1273013"/>
          </a:xfrm>
          <a:prstGeom prst="rect">
            <a:avLst/>
          </a:prstGeom>
        </p:spPr>
      </p:pic>
      <p:pic>
        <p:nvPicPr>
          <p:cNvPr id="13" name="Picture 12" descr="A picture containing text, shovel, tool&#10;&#10;Description automatically generated">
            <a:extLst>
              <a:ext uri="{FF2B5EF4-FFF2-40B4-BE49-F238E27FC236}">
                <a16:creationId xmlns:a16="http://schemas.microsoft.com/office/drawing/2014/main" id="{57F1A608-5F06-28ED-502A-D6AD438CC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8594" y="4189479"/>
            <a:ext cx="1520496" cy="760248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EE9D4233-A9F8-1DFA-5E12-0704E3EED2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466" y="4912615"/>
            <a:ext cx="2028130" cy="95514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B33BB3-4BFB-538F-9AA4-30CC671D18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0466" y="6116480"/>
            <a:ext cx="2028130" cy="58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8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7.2 (ongoing)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435492"/>
            <a:ext cx="1075117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7.2 Implementation outcomes evaluation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Completion of research governance procedures across 8 sites in 4 countries </a:t>
            </a:r>
            <a:r>
              <a:rPr lang="de-DE" sz="2400" dirty="0" smtClean="0">
                <a:solidFill>
                  <a:srgbClr val="0070C0"/>
                </a:solidFill>
              </a:rPr>
              <a:t>(!) (</a:t>
            </a:r>
            <a:r>
              <a:rPr lang="en-US" sz="2400" b="1" dirty="0">
                <a:solidFill>
                  <a:srgbClr val="0070C0"/>
                </a:solidFill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</a:rPr>
              <a:t>WP3 </a:t>
            </a:r>
            <a:r>
              <a:rPr lang="en-US" sz="2400" b="1" dirty="0">
                <a:solidFill>
                  <a:srgbClr val="0070C0"/>
                </a:solidFill>
              </a:rPr>
              <a:t>and </a:t>
            </a:r>
            <a:r>
              <a:rPr lang="en-US" sz="2400" b="1" dirty="0" smtClean="0">
                <a:solidFill>
                  <a:srgbClr val="0070C0"/>
                </a:solidFill>
              </a:rPr>
              <a:t>WP6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de-DE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I</a:t>
            </a:r>
            <a:r>
              <a:rPr lang="de-DE" sz="2400" dirty="0" err="1">
                <a:solidFill>
                  <a:srgbClr val="0070C0"/>
                </a:solidFill>
              </a:rPr>
              <a:t>mplementation</a:t>
            </a:r>
            <a:r>
              <a:rPr lang="de-DE" sz="2400" dirty="0">
                <a:solidFill>
                  <a:srgbClr val="0070C0"/>
                </a:solidFill>
              </a:rPr>
              <a:t> of all outcome measures in all languages in </a:t>
            </a:r>
            <a:r>
              <a:rPr lang="de-DE" sz="2400" dirty="0" err="1">
                <a:solidFill>
                  <a:srgbClr val="0070C0"/>
                </a:solidFill>
              </a:rPr>
              <a:t>eCRF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system</a:t>
            </a:r>
            <a:endParaRPr lang="de-DE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Compilation of Investigator Site Files (ISFs) and Trial Master File (TMF) for </a:t>
            </a:r>
            <a:r>
              <a:rPr lang="de-DE" sz="2400" dirty="0">
                <a:solidFill>
                  <a:srgbClr val="0070C0"/>
                </a:solidFill>
              </a:rPr>
              <a:t>cRCT as </a:t>
            </a:r>
            <a:r>
              <a:rPr lang="en-US" sz="2400" dirty="0">
                <a:solidFill>
                  <a:srgbClr val="0070C0"/>
                </a:solidFill>
              </a:rPr>
              <a:t>other clinical investigation (MDR 2017/745,</a:t>
            </a:r>
            <a:r>
              <a:rPr lang="en-DE" sz="2400" dirty="0">
                <a:solidFill>
                  <a:srgbClr val="0070C0"/>
                </a:solidFill>
              </a:rPr>
              <a:t> §82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Completion of Site Initiation Visits (SIVs)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Completion of ‘first study subject approval package’ (</a:t>
            </a:r>
            <a:r>
              <a:rPr lang="en-US" sz="2400" b="1" dirty="0">
                <a:solidFill>
                  <a:srgbClr val="0070C0"/>
                </a:solidFill>
              </a:rPr>
              <a:t>deliverable 7.2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endParaRPr lang="en-B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5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7.3/7.4 (ongoing)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435492"/>
            <a:ext cx="107511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7.3 Implementation process evaluation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Prepared</a:t>
            </a:r>
            <a:r>
              <a:rPr lang="de-DE" sz="2400" dirty="0">
                <a:solidFill>
                  <a:srgbClr val="0070C0"/>
                </a:solidFill>
              </a:rPr>
              <a:t> the process </a:t>
            </a:r>
            <a:r>
              <a:rPr lang="de-DE" sz="2400" dirty="0" err="1">
                <a:solidFill>
                  <a:srgbClr val="0070C0"/>
                </a:solidFill>
              </a:rPr>
              <a:t>evaluation</a:t>
            </a:r>
            <a:r>
              <a:rPr lang="de-DE" sz="2400" dirty="0">
                <a:solidFill>
                  <a:srgbClr val="0070C0"/>
                </a:solidFill>
              </a:rPr>
              <a:t> on </a:t>
            </a:r>
            <a:r>
              <a:rPr lang="de-DE" sz="2400" dirty="0" err="1">
                <a:solidFill>
                  <a:srgbClr val="0070C0"/>
                </a:solidFill>
              </a:rPr>
              <a:t>implementation</a:t>
            </a:r>
            <a:r>
              <a:rPr lang="de-DE" sz="2400" dirty="0">
                <a:solidFill>
                  <a:srgbClr val="0070C0"/>
                </a:solidFill>
              </a:rPr>
              <a:t> and maintenance of DMMH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Development of programme theory based on focus group data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0070C0"/>
                </a:solidFill>
              </a:rPr>
              <a:t>Development and piloting of interview guide</a:t>
            </a:r>
          </a:p>
          <a:p>
            <a:endParaRPr lang="de-DE" sz="2400" b="1" dirty="0">
              <a:solidFill>
                <a:srgbClr val="0070C0"/>
              </a:solidFill>
            </a:endParaRPr>
          </a:p>
          <a:p>
            <a:r>
              <a:rPr lang="en-US" sz="3200" b="1" dirty="0">
                <a:solidFill>
                  <a:srgbClr val="0070C0"/>
                </a:solidFill>
              </a:rPr>
              <a:t>Task 7.4 Economic evaluation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Measures for the assessment of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Implementation in eCRF in all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>
              <a:solidFill>
                <a:srgbClr val="0070C0"/>
              </a:solidFill>
            </a:endParaRPr>
          </a:p>
          <a:p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9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Deliverables &amp; Milestones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30F398-7721-7445-F465-9D584A18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03670"/>
              </p:ext>
            </p:extLst>
          </p:nvPr>
        </p:nvGraphicFramePr>
        <p:xfrm>
          <a:off x="370469" y="1638749"/>
          <a:ext cx="1124910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78">
                  <a:extLst>
                    <a:ext uri="{9D8B030D-6E8A-4147-A177-3AD203B41FA5}">
                      <a16:colId xmlns:a16="http://schemas.microsoft.com/office/drawing/2014/main" val="3713306067"/>
                    </a:ext>
                  </a:extLst>
                </a:gridCol>
                <a:gridCol w="5832088">
                  <a:extLst>
                    <a:ext uri="{9D8B030D-6E8A-4147-A177-3AD203B41FA5}">
                      <a16:colId xmlns:a16="http://schemas.microsoft.com/office/drawing/2014/main" val="3496054278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78626297"/>
                    </a:ext>
                  </a:extLst>
                </a:gridCol>
                <a:gridCol w="1817650">
                  <a:extLst>
                    <a:ext uri="{9D8B030D-6E8A-4147-A177-3AD203B41FA5}">
                      <a16:colId xmlns:a16="http://schemas.microsoft.com/office/drawing/2014/main" val="55605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bg1"/>
                          </a:solidFill>
                        </a:rPr>
                        <a:t>Milestone /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Original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5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MS 9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Tailoring</a:t>
                      </a:r>
                      <a:r>
                        <a:rPr lang="en-US" baseline="0" dirty="0"/>
                        <a:t> and optimization of DMMH intervention and implementation strategies and guidelines for </a:t>
                      </a:r>
                      <a:r>
                        <a:rPr lang="en-US" baseline="0" dirty="0" err="1"/>
                        <a:t>semistructured</a:t>
                      </a:r>
                      <a:r>
                        <a:rPr lang="en-US" baseline="0" dirty="0"/>
                        <a:t> interviews finalized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 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dirty="0"/>
                        <a:t>31.10.2022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✅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37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de-D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en-B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r>
                        <a:rPr lang="de-DE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Consolidated description of intervention and implementation strategies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 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dirty="0"/>
                        <a:t> 31.10.2022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3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de-DE" sz="18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Preparation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clincial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trial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completed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 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dirty="0"/>
                        <a:t>  31.10.2022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2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 of ‘first study subject approval package’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 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dirty="0"/>
                        <a:t>31.10.2022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6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de-DE" sz="1800" b="1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12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First </a:t>
                      </a:r>
                      <a:r>
                        <a:rPr lang="de-DE" dirty="0" err="1"/>
                        <a:t>patient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first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assessment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 </a:t>
                      </a:r>
                      <a:r>
                        <a:rPr lang="de-D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de-DE" dirty="0"/>
                        <a:t>28.11.2022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6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8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Challenges, delays, and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698484"/>
            <a:ext cx="105606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</a:rPr>
              <a:t>Sharing of limited resources across sites and WPs</a:t>
            </a:r>
          </a:p>
          <a:p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	</a:t>
            </a:r>
            <a:r>
              <a:rPr lang="en-BE" sz="28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regular meetings: setting priorities, managing researcher time</a:t>
            </a:r>
          </a:p>
          <a:p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	</a:t>
            </a:r>
            <a:r>
              <a:rPr lang="en-BE" sz="28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ambition and passion about the consortium</a:t>
            </a:r>
            <a:endParaRPr lang="en-BE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</a:rPr>
              <a:t>Complex governance procedures in 4 countries</a:t>
            </a:r>
          </a:p>
          <a:p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	</a:t>
            </a:r>
            <a:r>
              <a:rPr lang="en-BE" sz="28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close monitoring of legal </a:t>
            </a:r>
            <a:r>
              <a:rPr lang="de-DE" sz="2800" dirty="0" smtClean="0">
                <a:solidFill>
                  <a:srgbClr val="0070C0"/>
                </a:solidFill>
                <a:sym typeface="Wingdings" pitchFamily="2" charset="2"/>
              </a:rPr>
              <a:t>departments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BE" sz="28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close </a:t>
            </a:r>
            <a:r>
              <a:rPr lang="de-DE" sz="2800" dirty="0" smtClean="0">
                <a:solidFill>
                  <a:srgbClr val="0070C0"/>
                </a:solidFill>
                <a:sym typeface="Wingdings" pitchFamily="2" charset="2"/>
              </a:rPr>
              <a:t>collaboration </a:t>
            </a:r>
            <a:r>
              <a:rPr lang="en-US" sz="2800" dirty="0" smtClean="0">
                <a:solidFill>
                  <a:srgbClr val="0070C0"/>
                </a:solidFill>
              </a:rPr>
              <a:t>with WP3 </a:t>
            </a:r>
            <a:r>
              <a:rPr lang="en-US" sz="2800" dirty="0">
                <a:solidFill>
                  <a:srgbClr val="0070C0"/>
                </a:solidFill>
              </a:rPr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WP6</a:t>
            </a:r>
            <a:endParaRPr lang="de-DE" sz="28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70C0"/>
                </a:solidFill>
              </a:rPr>
              <a:t>Complex </a:t>
            </a:r>
            <a:r>
              <a:rPr lang="de-DE" sz="2800" dirty="0">
                <a:solidFill>
                  <a:srgbClr val="0070C0"/>
                </a:solidFill>
              </a:rPr>
              <a:t>regulatory process</a:t>
            </a:r>
          </a:p>
          <a:p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	</a:t>
            </a:r>
            <a:r>
              <a:rPr lang="en-BE" sz="28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de-DE" sz="2800" dirty="0">
                <a:solidFill>
                  <a:srgbClr val="0070C0"/>
                </a:solidFill>
                <a:sym typeface="Wingdings" pitchFamily="2" charset="2"/>
              </a:rPr>
              <a:t>close collaboration and contingency planning with WP2</a:t>
            </a:r>
            <a:endParaRPr lang="en-BE" sz="2800" dirty="0">
              <a:solidFill>
                <a:srgbClr val="0070C0"/>
              </a:solidFill>
            </a:endParaRPr>
          </a:p>
          <a:p>
            <a:endParaRPr lang="de-D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8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599566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Dissemination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701129" y="1247560"/>
            <a:ext cx="105606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sz="3200" dirty="0">
              <a:hlinkClick r:id="rId5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  <a:hlinkClick r:id="rId5"/>
              </a:rPr>
              <a:t>ISRCTN </a:t>
            </a:r>
            <a:r>
              <a:rPr lang="de-DE" sz="3200" b="1" dirty="0" err="1">
                <a:solidFill>
                  <a:srgbClr val="0070C0"/>
                </a:solidFill>
                <a:hlinkClick r:id="rId5"/>
              </a:rPr>
              <a:t>registry</a:t>
            </a:r>
            <a:r>
              <a:rPr lang="de-DE" sz="3200" b="1" dirty="0">
                <a:solidFill>
                  <a:srgbClr val="0070C0"/>
                </a:solidFill>
                <a:hlinkClick r:id="rId5"/>
              </a:rPr>
              <a:t>: </a:t>
            </a:r>
            <a:r>
              <a:rPr lang="de-DE" sz="3200" dirty="0">
                <a:hlinkClick r:id="rId5"/>
              </a:rPr>
              <a:t>https://doi.org/10.1186/ISRCTN15109760</a:t>
            </a:r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Website for clinicians and service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Publications in national </a:t>
            </a:r>
            <a:r>
              <a:rPr lang="de-DE" sz="3200" b="1" dirty="0" err="1">
                <a:solidFill>
                  <a:srgbClr val="0070C0"/>
                </a:solidFill>
              </a:rPr>
              <a:t>journals</a:t>
            </a:r>
            <a:r>
              <a:rPr lang="de-DE" sz="3200" b="1" dirty="0">
                <a:solidFill>
                  <a:srgbClr val="0070C0"/>
                </a:solidFill>
              </a:rPr>
              <a:t>: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rgbClr val="0070C0"/>
                </a:solidFill>
              </a:rPr>
              <a:t>Talks at c</a:t>
            </a:r>
            <a:r>
              <a:rPr lang="en-BE" sz="3200" b="1" dirty="0" smtClean="0">
                <a:solidFill>
                  <a:srgbClr val="0070C0"/>
                </a:solidFill>
              </a:rPr>
              <a:t>onferences</a:t>
            </a:r>
            <a:r>
              <a:rPr lang="de-DE" sz="3200" b="1" dirty="0">
                <a:solidFill>
                  <a:srgbClr val="0070C0"/>
                </a:solidFill>
              </a:rPr>
              <a:t>: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rgbClr val="0070C0"/>
                </a:solidFill>
              </a:rPr>
              <a:t>Symposia: </a:t>
            </a:r>
            <a:r>
              <a:rPr lang="de-DE" sz="3200" b="1" dirty="0">
                <a:solidFill>
                  <a:srgbClr val="0070C0"/>
                </a:solidFill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S</a:t>
            </a:r>
            <a:r>
              <a:rPr lang="en-BE" sz="3200" b="1" dirty="0">
                <a:solidFill>
                  <a:srgbClr val="0070C0"/>
                </a:solidFill>
              </a:rPr>
              <a:t>ocial media</a:t>
            </a:r>
            <a:r>
              <a:rPr lang="de-DE" sz="3200" b="1" dirty="0">
                <a:solidFill>
                  <a:srgbClr val="0070C0"/>
                </a:solidFill>
              </a:rPr>
              <a:t>/ Twitter: @IMMERSE</a:t>
            </a:r>
            <a:endParaRPr lang="en-BE" sz="32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826" y="2657556"/>
            <a:ext cx="3032288" cy="408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0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701129" y="1004374"/>
            <a:ext cx="10560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70C0"/>
                </a:solidFill>
              </a:rPr>
              <a:t>Data </a:t>
            </a:r>
            <a:r>
              <a:rPr lang="de-DE" sz="3200" b="1" dirty="0" err="1">
                <a:solidFill>
                  <a:srgbClr val="0070C0"/>
                </a:solidFill>
              </a:rPr>
              <a:t>collection</a:t>
            </a:r>
            <a:r>
              <a:rPr lang="de-DE" sz="3200" b="1" dirty="0">
                <a:solidFill>
                  <a:srgbClr val="0070C0"/>
                </a:solidFill>
              </a:rPr>
              <a:t> </a:t>
            </a:r>
            <a:endParaRPr lang="en-BE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67325"/>
              </p:ext>
            </p:extLst>
          </p:nvPr>
        </p:nvGraphicFramePr>
        <p:xfrm>
          <a:off x="596841" y="2109475"/>
          <a:ext cx="9569052" cy="360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104">
                  <a:extLst>
                    <a:ext uri="{9D8B030D-6E8A-4147-A177-3AD203B41FA5}">
                      <a16:colId xmlns:a16="http://schemas.microsoft.com/office/drawing/2014/main" val="3586874828"/>
                    </a:ext>
                  </a:extLst>
                </a:gridCol>
                <a:gridCol w="6477357">
                  <a:extLst>
                    <a:ext uri="{9D8B030D-6E8A-4147-A177-3AD203B41FA5}">
                      <a16:colId xmlns:a16="http://schemas.microsoft.com/office/drawing/2014/main" val="206260344"/>
                    </a:ext>
                  </a:extLst>
                </a:gridCol>
                <a:gridCol w="1378591">
                  <a:extLst>
                    <a:ext uri="{9D8B030D-6E8A-4147-A177-3AD203B41FA5}">
                      <a16:colId xmlns:a16="http://schemas.microsoft.com/office/drawing/2014/main" val="3428631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MS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Data </a:t>
                      </a:r>
                      <a:r>
                        <a:rPr lang="de-DE" dirty="0" err="1"/>
                        <a:t>checking</a:t>
                      </a:r>
                      <a:r>
                        <a:rPr lang="de-DE" baseline="0" dirty="0"/>
                        <a:t> and </a:t>
                      </a:r>
                      <a:r>
                        <a:rPr lang="de-DE" baseline="0" dirty="0" err="1"/>
                        <a:t>cleaning</a:t>
                      </a:r>
                      <a:r>
                        <a:rPr lang="de-DE" baseline="0" dirty="0"/>
                        <a:t> for 50% </a:t>
                      </a:r>
                      <a:r>
                        <a:rPr lang="de-DE" baseline="0" dirty="0" err="1"/>
                        <a:t>of</a:t>
                      </a:r>
                      <a:r>
                        <a:rPr lang="de-DE" baseline="0" dirty="0"/>
                        <a:t> sample </a:t>
                      </a:r>
                      <a:r>
                        <a:rPr lang="de-DE" baseline="0" dirty="0" err="1"/>
                        <a:t>completed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19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MS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Last patient, last assessment (100%</a:t>
                      </a:r>
                      <a:r>
                        <a:rPr lang="en-US" baseline="0" dirty="0"/>
                        <a:t> of sample completed)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06/24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6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MS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Data </a:t>
                      </a:r>
                      <a:r>
                        <a:rPr lang="de-DE" dirty="0" err="1"/>
                        <a:t>quality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checking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cleaning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completed</a:t>
                      </a:r>
                      <a:r>
                        <a:rPr lang="de-DE" dirty="0"/>
                        <a:t> for 100%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sample)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08/24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625983"/>
                  </a:ext>
                </a:extLst>
              </a:tr>
              <a:tr h="46926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Completion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statistical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analysis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12/24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1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 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 of Report on status of posting results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18.3.25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45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 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Report on </a:t>
                      </a:r>
                      <a:r>
                        <a:rPr lang="de-DE" dirty="0" err="1"/>
                        <a:t>implementation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process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evaluation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18.3.25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26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 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Report on </a:t>
                      </a:r>
                      <a:r>
                        <a:rPr lang="de-DE" dirty="0" err="1"/>
                        <a:t>economic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evaluation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18.3.25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0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11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807" y="111211"/>
            <a:ext cx="1153971" cy="958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8EE86-21A6-4949-843D-D7B55501F660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</a:rPr>
              <a:t>WP</a:t>
            </a:r>
            <a:r>
              <a:rPr lang="nl-BE" sz="3200" b="1" dirty="0">
                <a:solidFill>
                  <a:srgbClr val="0070C0"/>
                </a:solidFill>
              </a:rPr>
              <a:t>7</a:t>
            </a:r>
            <a:r>
              <a:rPr lang="x-none" sz="3200" b="1" dirty="0">
                <a:solidFill>
                  <a:srgbClr val="0070C0"/>
                </a:solidFill>
              </a:rPr>
              <a:t> - </a:t>
            </a:r>
            <a:r>
              <a:rPr lang="de-DE" sz="3200" b="1" dirty="0">
                <a:solidFill>
                  <a:srgbClr val="0070C0"/>
                </a:solidFill>
              </a:rPr>
              <a:t>Team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650" y="979083"/>
            <a:ext cx="1092262" cy="652073"/>
          </a:xfrm>
          <a:prstGeom prst="rect">
            <a:avLst/>
          </a:prstGeom>
        </p:spPr>
      </p:pic>
      <p:pic>
        <p:nvPicPr>
          <p:cNvPr id="18" name="Grafik 14">
            <a:extLst>
              <a:ext uri="{FF2B5EF4-FFF2-40B4-BE49-F238E27FC236}">
                <a16:creationId xmlns:a16="http://schemas.microsoft.com/office/drawing/2014/main" id="{EFB45C7D-495D-422B-9F2B-2130E9C1D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924" y="971448"/>
            <a:ext cx="1171236" cy="610138"/>
          </a:xfrm>
          <a:prstGeom prst="rect">
            <a:avLst/>
          </a:prstGeom>
        </p:spPr>
      </p:pic>
      <p:pic>
        <p:nvPicPr>
          <p:cNvPr id="20" name="Grafik 15">
            <a:extLst>
              <a:ext uri="{FF2B5EF4-FFF2-40B4-BE49-F238E27FC236}">
                <a16:creationId xmlns:a16="http://schemas.microsoft.com/office/drawing/2014/main" id="{77D17486-EABA-426A-B45B-8F120D1C9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719" y="906158"/>
            <a:ext cx="1123135" cy="740718"/>
          </a:xfrm>
          <a:prstGeom prst="rect">
            <a:avLst/>
          </a:prstGeom>
        </p:spPr>
      </p:pic>
      <p:pic>
        <p:nvPicPr>
          <p:cNvPr id="22" name="Grafik 12">
            <a:extLst>
              <a:ext uri="{FF2B5EF4-FFF2-40B4-BE49-F238E27FC236}">
                <a16:creationId xmlns:a16="http://schemas.microsoft.com/office/drawing/2014/main" id="{75A62990-D140-4A2B-AF8B-9AFFC62C74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785" y="998462"/>
            <a:ext cx="1019220" cy="60238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38" y="1706584"/>
            <a:ext cx="874527" cy="11028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301" y="2798619"/>
            <a:ext cx="863633" cy="11001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51116" y="1706585"/>
            <a:ext cx="873453" cy="109564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5102" y="2802789"/>
            <a:ext cx="891899" cy="111293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5102" y="3916952"/>
            <a:ext cx="954453" cy="123018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593" y="3920318"/>
            <a:ext cx="1000122" cy="122681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23722" y="1681646"/>
            <a:ext cx="889907" cy="112019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16442" y="1706585"/>
            <a:ext cx="904942" cy="1095251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27834" y="4003203"/>
            <a:ext cx="930571" cy="115213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24716" y="3994403"/>
            <a:ext cx="909496" cy="111907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83850" y="1708287"/>
            <a:ext cx="954745" cy="1134003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6201" y="1713672"/>
            <a:ext cx="891608" cy="1128618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63361" y="2857163"/>
            <a:ext cx="956484" cy="123271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47544" y="2840611"/>
            <a:ext cx="958627" cy="125358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28854" y="2842290"/>
            <a:ext cx="924218" cy="115022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515733" y="5166025"/>
            <a:ext cx="905884" cy="1191069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11017" y="2831872"/>
            <a:ext cx="918355" cy="116623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703613" y="5212375"/>
            <a:ext cx="930599" cy="1158256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63206" y="1755926"/>
            <a:ext cx="865026" cy="1081283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25383" y="2892997"/>
            <a:ext cx="902849" cy="113252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22196" y="4074850"/>
            <a:ext cx="869111" cy="1091175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557286" y="1778160"/>
            <a:ext cx="850975" cy="1073132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60187" y="2892830"/>
            <a:ext cx="848073" cy="107422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482503" y="5212375"/>
            <a:ext cx="920987" cy="1150228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45367" y="5208813"/>
            <a:ext cx="917031" cy="1148282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557286" y="4048249"/>
            <a:ext cx="905113" cy="11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</a:t>
            </a:r>
            <a:r>
              <a:rPr lang="de-DE" sz="3200" b="1" dirty="0">
                <a:solidFill>
                  <a:srgbClr val="0070C0"/>
                </a:solidFill>
              </a:rPr>
              <a:t> A</a:t>
            </a:r>
            <a:r>
              <a:rPr lang="en-BE" sz="3200" b="1" dirty="0">
                <a:solidFill>
                  <a:srgbClr val="0070C0"/>
                </a:solidFill>
              </a:rPr>
              <a:t>ims</a:t>
            </a:r>
            <a:r>
              <a:rPr lang="de-DE" sz="3200" b="1" dirty="0">
                <a:solidFill>
                  <a:srgbClr val="0070C0"/>
                </a:solidFill>
              </a:rPr>
              <a:t>, objectives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815681" y="1871562"/>
            <a:ext cx="105606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To </a:t>
            </a:r>
            <a:r>
              <a:rPr lang="en-US" u="sng" dirty="0">
                <a:solidFill>
                  <a:srgbClr val="0070C0"/>
                </a:solidFill>
              </a:rPr>
              <a:t>tailor and optimize</a:t>
            </a:r>
            <a:r>
              <a:rPr lang="en-US" dirty="0">
                <a:solidFill>
                  <a:srgbClr val="0070C0"/>
                </a:solidFill>
              </a:rPr>
              <a:t> detailed </a:t>
            </a:r>
            <a:r>
              <a:rPr lang="en-US" u="sng" dirty="0">
                <a:solidFill>
                  <a:srgbClr val="0070C0"/>
                </a:solidFill>
              </a:rPr>
              <a:t>implementation strategies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for the Digital Mobile Mental Health intervention (DMMH) at 8 sites across 4 European countries (</a:t>
            </a:r>
            <a:r>
              <a:rPr lang="en-US" b="1" dirty="0">
                <a:solidFill>
                  <a:srgbClr val="0070C0"/>
                </a:solidFill>
              </a:rPr>
              <a:t>task </a:t>
            </a:r>
            <a:r>
              <a:rPr lang="en-US" b="1" dirty="0" smtClean="0">
                <a:solidFill>
                  <a:srgbClr val="0070C0"/>
                </a:solidFill>
              </a:rPr>
              <a:t>7.1 </a:t>
            </a: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D7.1</a:t>
            </a:r>
            <a:r>
              <a:rPr lang="en-US" dirty="0" smtClean="0">
                <a:solidFill>
                  <a:srgbClr val="0070C0"/>
                </a:solidFill>
              </a:rPr>
              <a:t>; M1-18, participatory field study, </a:t>
            </a:r>
            <a:r>
              <a:rPr lang="en-US" b="1" dirty="0">
                <a:solidFill>
                  <a:srgbClr val="0070C0"/>
                </a:solidFill>
              </a:rPr>
              <a:t>with WP5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To investigate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) </a:t>
            </a:r>
            <a:r>
              <a:rPr lang="en-US" b="1" dirty="0">
                <a:solidFill>
                  <a:srgbClr val="0070C0"/>
                </a:solidFill>
              </a:rPr>
              <a:t>R</a:t>
            </a:r>
            <a:r>
              <a:rPr lang="en-US" dirty="0">
                <a:solidFill>
                  <a:srgbClr val="0070C0"/>
                </a:solidFill>
              </a:rPr>
              <a:t>each, ii)</a:t>
            </a:r>
            <a:r>
              <a:rPr lang="en-US" b="1" dirty="0">
                <a:solidFill>
                  <a:srgbClr val="0070C0"/>
                </a:solidFill>
              </a:rPr>
              <a:t> E</a:t>
            </a:r>
            <a:r>
              <a:rPr lang="en-US" dirty="0">
                <a:solidFill>
                  <a:srgbClr val="0070C0"/>
                </a:solidFill>
              </a:rPr>
              <a:t>ffectiveness, iii)</a:t>
            </a:r>
            <a:r>
              <a:rPr lang="en-US" b="1" dirty="0">
                <a:solidFill>
                  <a:srgbClr val="0070C0"/>
                </a:solidFill>
              </a:rPr>
              <a:t> A</a:t>
            </a:r>
            <a:r>
              <a:rPr lang="en-US" dirty="0">
                <a:solidFill>
                  <a:srgbClr val="0070C0"/>
                </a:solidFill>
              </a:rPr>
              <a:t>doption, iv)</a:t>
            </a:r>
            <a:r>
              <a:rPr lang="en-US" b="1" dirty="0">
                <a:solidFill>
                  <a:srgbClr val="0070C0"/>
                </a:solidFill>
              </a:rPr>
              <a:t> I</a:t>
            </a:r>
            <a:r>
              <a:rPr lang="en-US" dirty="0">
                <a:solidFill>
                  <a:srgbClr val="0070C0"/>
                </a:solidFill>
              </a:rPr>
              <a:t>mplementation and v)</a:t>
            </a:r>
            <a:r>
              <a:rPr lang="en-US" b="1" dirty="0">
                <a:solidFill>
                  <a:srgbClr val="0070C0"/>
                </a:solidFill>
              </a:rPr>
              <a:t> M</a:t>
            </a:r>
            <a:r>
              <a:rPr lang="en-US" dirty="0">
                <a:solidFill>
                  <a:srgbClr val="0070C0"/>
                </a:solidFill>
              </a:rPr>
              <a:t>aintenance of implementing the DMMH in routine care </a:t>
            </a:r>
            <a:r>
              <a:rPr lang="en-US" b="1" dirty="0">
                <a:solidFill>
                  <a:srgbClr val="0070C0"/>
                </a:solidFill>
              </a:rPr>
              <a:t>(RE-AIM)</a:t>
            </a:r>
            <a:r>
              <a:rPr lang="en-US" dirty="0">
                <a:solidFill>
                  <a:srgbClr val="0070C0"/>
                </a:solidFill>
              </a:rPr>
              <a:t> as a basis for establishing the </a:t>
            </a:r>
            <a:r>
              <a:rPr lang="en-US" u="sng" dirty="0">
                <a:solidFill>
                  <a:srgbClr val="0070C0"/>
                </a:solidFill>
              </a:rPr>
              <a:t>public health impact</a:t>
            </a:r>
            <a:r>
              <a:rPr lang="en-US" dirty="0">
                <a:solidFill>
                  <a:srgbClr val="0070C0"/>
                </a:solidFill>
              </a:rPr>
              <a:t> of the DMMH intervention and implementation (</a:t>
            </a:r>
            <a:r>
              <a:rPr lang="en-US" b="1" dirty="0">
                <a:solidFill>
                  <a:srgbClr val="0070C0"/>
                </a:solidFill>
              </a:rPr>
              <a:t>task </a:t>
            </a:r>
            <a:r>
              <a:rPr lang="en-US" b="1" dirty="0" smtClean="0">
                <a:solidFill>
                  <a:srgbClr val="0070C0"/>
                </a:solidFill>
              </a:rPr>
              <a:t>7.2</a:t>
            </a:r>
            <a:r>
              <a:rPr lang="en-US" dirty="0" smtClean="0">
                <a:solidFill>
                  <a:srgbClr val="0070C0"/>
                </a:solidFill>
              </a:rPr>
              <a:t>; M1-18, </a:t>
            </a:r>
            <a:r>
              <a:rPr lang="en-US" b="1" dirty="0" smtClean="0">
                <a:solidFill>
                  <a:srgbClr val="0070C0"/>
                </a:solidFill>
              </a:rPr>
              <a:t>preparation (D7.2), with </a:t>
            </a:r>
            <a:r>
              <a:rPr lang="en-US" b="1" dirty="0" smtClean="0">
                <a:solidFill>
                  <a:srgbClr val="0070C0"/>
                </a:solidFill>
              </a:rPr>
              <a:t>WP2, WP3, and WP6</a:t>
            </a:r>
            <a:r>
              <a:rPr lang="en-US" dirty="0">
                <a:solidFill>
                  <a:srgbClr val="0070C0"/>
                </a:solidFill>
              </a:rPr>
              <a:t>; M19-54, </a:t>
            </a:r>
            <a:r>
              <a:rPr lang="en-US" dirty="0" err="1" smtClean="0">
                <a:solidFill>
                  <a:srgbClr val="0070C0"/>
                </a:solidFill>
              </a:rPr>
              <a:t>cRCT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To examine the process of implementing the DMMH in routine care and identify </a:t>
            </a:r>
            <a:r>
              <a:rPr lang="en-US" b="1" dirty="0">
                <a:solidFill>
                  <a:srgbClr val="0070C0"/>
                </a:solidFill>
              </a:rPr>
              <a:t>in vivo </a:t>
            </a:r>
            <a:r>
              <a:rPr lang="en-US" dirty="0">
                <a:solidFill>
                  <a:srgbClr val="0070C0"/>
                </a:solidFill>
              </a:rPr>
              <a:t>configurations of </a:t>
            </a:r>
            <a:r>
              <a:rPr lang="en-US" b="1" dirty="0" smtClean="0">
                <a:solidFill>
                  <a:srgbClr val="0070C0"/>
                </a:solidFill>
              </a:rPr>
              <a:t>contexts</a:t>
            </a:r>
            <a:r>
              <a:rPr lang="en-US" dirty="0" smtClean="0">
                <a:solidFill>
                  <a:srgbClr val="0070C0"/>
                </a:solidFill>
              </a:rPr>
              <a:t> and</a:t>
            </a:r>
            <a:r>
              <a:rPr lang="en-US" b="1" dirty="0" smtClean="0">
                <a:solidFill>
                  <a:srgbClr val="0070C0"/>
                </a:solidFill>
              </a:rPr>
              <a:t> mechanisms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and how these are associated with </a:t>
            </a:r>
            <a:r>
              <a:rPr lang="en-US" b="1" dirty="0">
                <a:solidFill>
                  <a:srgbClr val="0070C0"/>
                </a:solidFill>
              </a:rPr>
              <a:t>outcomes</a:t>
            </a:r>
            <a:r>
              <a:rPr lang="en-US" dirty="0">
                <a:solidFill>
                  <a:srgbClr val="0070C0"/>
                </a:solidFill>
              </a:rPr>
              <a:t> of implementation and intervention (</a:t>
            </a:r>
            <a:r>
              <a:rPr lang="en-US" b="1" dirty="0">
                <a:solidFill>
                  <a:srgbClr val="0070C0"/>
                </a:solidFill>
              </a:rPr>
              <a:t>task </a:t>
            </a:r>
            <a:r>
              <a:rPr lang="en-US" b="1" dirty="0" smtClean="0">
                <a:solidFill>
                  <a:srgbClr val="0070C0"/>
                </a:solidFill>
              </a:rPr>
              <a:t>7.3</a:t>
            </a:r>
            <a:r>
              <a:rPr lang="en-US" dirty="0" smtClean="0">
                <a:solidFill>
                  <a:srgbClr val="0070C0"/>
                </a:solidFill>
              </a:rPr>
              <a:t>; M1-18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preparation (D7.2)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M19-54, data collection)</a:t>
            </a:r>
            <a:endParaRPr lang="en-US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To investigate the </a:t>
            </a:r>
            <a:r>
              <a:rPr lang="en-US" u="sng" dirty="0">
                <a:solidFill>
                  <a:srgbClr val="0070C0"/>
                </a:solidFill>
              </a:rPr>
              <a:t>economic costs </a:t>
            </a:r>
            <a:r>
              <a:rPr lang="en-US" dirty="0">
                <a:solidFill>
                  <a:srgbClr val="0070C0"/>
                </a:solidFill>
              </a:rPr>
              <a:t>of implementing the DMMH intervention, determine </a:t>
            </a:r>
            <a:r>
              <a:rPr lang="en-US" u="sng" dirty="0">
                <a:solidFill>
                  <a:srgbClr val="0070C0"/>
                </a:solidFill>
              </a:rPr>
              <a:t>cost-utility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u="sng" dirty="0">
                <a:solidFill>
                  <a:srgbClr val="0070C0"/>
                </a:solidFill>
              </a:rPr>
              <a:t>extended cost-utility</a:t>
            </a:r>
            <a:r>
              <a:rPr lang="en-US" dirty="0">
                <a:solidFill>
                  <a:srgbClr val="0070C0"/>
                </a:solidFill>
              </a:rPr>
              <a:t> of the intervention vis à vis standard care (</a:t>
            </a:r>
            <a:r>
              <a:rPr lang="en-US" b="1" dirty="0">
                <a:solidFill>
                  <a:srgbClr val="0070C0"/>
                </a:solidFill>
              </a:rPr>
              <a:t>task 7.4</a:t>
            </a:r>
            <a:r>
              <a:rPr lang="en-US" dirty="0">
                <a:solidFill>
                  <a:srgbClr val="0070C0"/>
                </a:solidFill>
              </a:rPr>
              <a:t>; </a:t>
            </a:r>
            <a:r>
              <a:rPr lang="en-US" dirty="0">
                <a:solidFill>
                  <a:srgbClr val="0070C0"/>
                </a:solidFill>
              </a:rPr>
              <a:t>M1-18, </a:t>
            </a:r>
            <a:r>
              <a:rPr lang="en-US" b="1" dirty="0">
                <a:solidFill>
                  <a:srgbClr val="0070C0"/>
                </a:solidFill>
              </a:rPr>
              <a:t>preparation (D7.2)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M19-54, data collection)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x-non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549" y="111210"/>
            <a:ext cx="1084229" cy="900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</a:rPr>
              <a:t>WP</a:t>
            </a:r>
            <a:r>
              <a:rPr lang="nl-BE" sz="3200" b="1" dirty="0">
                <a:solidFill>
                  <a:srgbClr val="0070C0"/>
                </a:solidFill>
              </a:rPr>
              <a:t>7</a:t>
            </a:r>
            <a:r>
              <a:rPr lang="x-none" sz="3200" b="1" dirty="0">
                <a:solidFill>
                  <a:srgbClr val="0070C0"/>
                </a:solidFill>
              </a:rPr>
              <a:t> – </a:t>
            </a:r>
            <a:r>
              <a:rPr lang="en-GB" sz="3200" b="1" dirty="0">
                <a:solidFill>
                  <a:srgbClr val="0070C0"/>
                </a:solidFill>
              </a:rPr>
              <a:t>Design, Methods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pic>
        <p:nvPicPr>
          <p:cNvPr id="83" name="Graphic 82" descr="Call center">
            <a:extLst>
              <a:ext uri="{FF2B5EF4-FFF2-40B4-BE49-F238E27FC236}">
                <a16:creationId xmlns:a16="http://schemas.microsoft.com/office/drawing/2014/main" id="{319DF0C5-197B-405B-8A50-C69B95DBEA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13576" y="1869946"/>
            <a:ext cx="295639" cy="295639"/>
          </a:xfrm>
          <a:prstGeom prst="rect">
            <a:avLst/>
          </a:prstGeom>
        </p:spPr>
      </p:pic>
      <p:pic>
        <p:nvPicPr>
          <p:cNvPr id="88" name="Graphic 87" descr="Teacher with solid fill">
            <a:extLst>
              <a:ext uri="{FF2B5EF4-FFF2-40B4-BE49-F238E27FC236}">
                <a16:creationId xmlns:a16="http://schemas.microsoft.com/office/drawing/2014/main" id="{51A1353A-6EAD-499B-AFC5-EA8AFD157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16732" y="1817301"/>
            <a:ext cx="369757" cy="369757"/>
          </a:xfrm>
          <a:prstGeom prst="rect">
            <a:avLst/>
          </a:prstGeom>
        </p:spPr>
      </p:pic>
      <p:pic>
        <p:nvPicPr>
          <p:cNvPr id="90" name="Graphic 89" descr="Address Book outline">
            <a:extLst>
              <a:ext uri="{FF2B5EF4-FFF2-40B4-BE49-F238E27FC236}">
                <a16:creationId xmlns:a16="http://schemas.microsoft.com/office/drawing/2014/main" id="{8FCD1337-B09D-4B93-B65E-3B2D4DA9D4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36420" y="1818822"/>
            <a:ext cx="393975" cy="393975"/>
          </a:xfrm>
          <a:prstGeom prst="rect">
            <a:avLst/>
          </a:prstGeom>
        </p:spPr>
      </p:pic>
      <p:pic>
        <p:nvPicPr>
          <p:cNvPr id="96" name="Graphic 95" descr="Theatre outline">
            <a:extLst>
              <a:ext uri="{FF2B5EF4-FFF2-40B4-BE49-F238E27FC236}">
                <a16:creationId xmlns:a16="http://schemas.microsoft.com/office/drawing/2014/main" id="{5EAC2E6F-BD48-4357-9CFA-13113AA509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827728" y="1848797"/>
            <a:ext cx="351879" cy="351879"/>
          </a:xfrm>
          <a:prstGeom prst="rect">
            <a:avLst/>
          </a:prstGeom>
        </p:spPr>
      </p:pic>
      <p:pic>
        <p:nvPicPr>
          <p:cNvPr id="68" name="Picture 6">
            <a:extLst>
              <a:ext uri="{FF2B5EF4-FFF2-40B4-BE49-F238E27FC236}">
                <a16:creationId xmlns:a16="http://schemas.microsoft.com/office/drawing/2014/main" id="{2997F7A9-DE81-4A0D-8D17-76B7B190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957" y="4232830"/>
            <a:ext cx="1252538" cy="1040723"/>
          </a:xfrm>
          <a:prstGeom prst="rect">
            <a:avLst/>
          </a:prstGeom>
        </p:spPr>
      </p:pic>
      <p:sp>
        <p:nvSpPr>
          <p:cNvPr id="69" name="Rechteck 55">
            <a:extLst>
              <a:ext uri="{FF2B5EF4-FFF2-40B4-BE49-F238E27FC236}">
                <a16:creationId xmlns:a16="http://schemas.microsoft.com/office/drawing/2014/main" id="{BA346CDE-6C39-47D2-94E3-0BAD2C2CFEBD}"/>
              </a:ext>
            </a:extLst>
          </p:cNvPr>
          <p:cNvSpPr/>
          <p:nvPr/>
        </p:nvSpPr>
        <p:spPr>
          <a:xfrm>
            <a:off x="2584264" y="2061838"/>
            <a:ext cx="9607736" cy="3938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hteck 107">
            <a:extLst>
              <a:ext uri="{FF2B5EF4-FFF2-40B4-BE49-F238E27FC236}">
                <a16:creationId xmlns:a16="http://schemas.microsoft.com/office/drawing/2014/main" id="{C57C8CC6-3F90-429B-A8DB-66FA84D437C1}"/>
              </a:ext>
            </a:extLst>
          </p:cNvPr>
          <p:cNvSpPr/>
          <p:nvPr/>
        </p:nvSpPr>
        <p:spPr>
          <a:xfrm>
            <a:off x="2584262" y="1425872"/>
            <a:ext cx="7572660" cy="64315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Textfeld 7">
            <a:extLst>
              <a:ext uri="{FF2B5EF4-FFF2-40B4-BE49-F238E27FC236}">
                <a16:creationId xmlns:a16="http://schemas.microsoft.com/office/drawing/2014/main" id="{D2D94919-695A-489D-9430-C212B7D77AB3}"/>
              </a:ext>
            </a:extLst>
          </p:cNvPr>
          <p:cNvSpPr txBox="1"/>
          <p:nvPr/>
        </p:nvSpPr>
        <p:spPr>
          <a:xfrm>
            <a:off x="2845807" y="1446285"/>
            <a:ext cx="799168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Phase II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(M19-54)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Pragmatic, multi-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centre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parallel-group cluster randomized controlled trial  (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cRCT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task 7.2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69BAE68-5752-48A6-B9F7-02966577FCFA}"/>
              </a:ext>
            </a:extLst>
          </p:cNvPr>
          <p:cNvGrpSpPr/>
          <p:nvPr/>
        </p:nvGrpSpPr>
        <p:grpSpPr>
          <a:xfrm>
            <a:off x="144363" y="210101"/>
            <a:ext cx="2482788" cy="3494496"/>
            <a:chOff x="951182" y="1272136"/>
            <a:chExt cx="2482788" cy="3494496"/>
          </a:xfrm>
        </p:grpSpPr>
        <p:sp>
          <p:nvSpPr>
            <p:cNvPr id="73" name="Rechteck 45">
              <a:extLst>
                <a:ext uri="{FF2B5EF4-FFF2-40B4-BE49-F238E27FC236}">
                  <a16:creationId xmlns:a16="http://schemas.microsoft.com/office/drawing/2014/main" id="{076BF288-7BFA-4E5A-B9DE-52D4AE561DC8}"/>
                </a:ext>
              </a:extLst>
            </p:cNvPr>
            <p:cNvSpPr/>
            <p:nvPr/>
          </p:nvSpPr>
          <p:spPr>
            <a:xfrm>
              <a:off x="971179" y="2371278"/>
              <a:ext cx="2226145" cy="23953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Textfeld 1">
              <a:extLst>
                <a:ext uri="{FF2B5EF4-FFF2-40B4-BE49-F238E27FC236}">
                  <a16:creationId xmlns:a16="http://schemas.microsoft.com/office/drawing/2014/main" id="{B17D3B4B-FBAF-4AFB-B0F8-47EFE97B163A}"/>
                </a:ext>
              </a:extLst>
            </p:cNvPr>
            <p:cNvSpPr txBox="1"/>
            <p:nvPr/>
          </p:nvSpPr>
          <p:spPr>
            <a:xfrm>
              <a:off x="951182" y="1272136"/>
              <a:ext cx="24827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solidFill>
                    <a:schemeClr val="accent1">
                      <a:lumMod val="75000"/>
                    </a:schemeClr>
                  </a:solidFill>
                </a:rPr>
                <a:t>Phase I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  <a:p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Participatory field study (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task 7.1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, month 1-18,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with WP5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77" name="TextBox 55">
              <a:extLst>
                <a:ext uri="{FF2B5EF4-FFF2-40B4-BE49-F238E27FC236}">
                  <a16:creationId xmlns:a16="http://schemas.microsoft.com/office/drawing/2014/main" id="{31F87088-F8CB-4831-A02F-9798A11BD421}"/>
                </a:ext>
              </a:extLst>
            </p:cNvPr>
            <p:cNvSpPr txBox="1"/>
            <p:nvPr/>
          </p:nvSpPr>
          <p:spPr>
            <a:xfrm>
              <a:off x="986989" y="3396813"/>
              <a:ext cx="20179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Service users</a:t>
              </a:r>
            </a:p>
            <a:p>
              <a:r>
                <a:rPr lang="en-US" sz="1200" b="1" dirty="0">
                  <a:solidFill>
                    <a:srgbClr val="00823B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Clinicians</a:t>
              </a:r>
            </a:p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Service users’ network </a:t>
              </a:r>
            </a:p>
            <a:p>
              <a:r>
                <a:rPr lang="en-US" sz="1200" b="1" dirty="0">
                  <a:solidFill>
                    <a:schemeClr val="accent2">
                      <a:lumMod val="75000"/>
                    </a:schemeClr>
                  </a:solidFill>
                </a:rPr>
                <a:t>IT / health care management</a:t>
              </a:r>
              <a:endParaRPr lang="en-GB" sz="1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78" name="Gruppieren 33">
              <a:extLst>
                <a:ext uri="{FF2B5EF4-FFF2-40B4-BE49-F238E27FC236}">
                  <a16:creationId xmlns:a16="http://schemas.microsoft.com/office/drawing/2014/main" id="{F0147119-A1CC-4C67-B6FE-83FB737EA6A4}"/>
                </a:ext>
              </a:extLst>
            </p:cNvPr>
            <p:cNvGrpSpPr/>
            <p:nvPr/>
          </p:nvGrpSpPr>
          <p:grpSpPr>
            <a:xfrm>
              <a:off x="1539043" y="2963907"/>
              <a:ext cx="412964" cy="384530"/>
              <a:chOff x="454004" y="2434826"/>
              <a:chExt cx="412964" cy="384530"/>
            </a:xfrm>
          </p:grpSpPr>
          <p:pic>
            <p:nvPicPr>
              <p:cNvPr id="86" name="Grafik 196" descr="Mann mit einfarbiger Füllung">
                <a:extLst>
                  <a:ext uri="{FF2B5EF4-FFF2-40B4-BE49-F238E27FC236}">
                    <a16:creationId xmlns:a16="http://schemas.microsoft.com/office/drawing/2014/main" id="{D25C6259-63FB-4154-BE4D-4C8DDF8198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rcRect l="24773" r="22799"/>
              <a:stretch/>
            </p:blipFill>
            <p:spPr>
              <a:xfrm>
                <a:off x="454004" y="2435843"/>
                <a:ext cx="217495" cy="383513"/>
              </a:xfrm>
              <a:prstGeom prst="rect">
                <a:avLst/>
              </a:prstGeom>
            </p:spPr>
          </p:pic>
          <p:pic>
            <p:nvPicPr>
              <p:cNvPr id="87" name="Inhaltsplatzhalter 4" descr="Frau mit einfarbiger Füllung">
                <a:extLst>
                  <a:ext uri="{FF2B5EF4-FFF2-40B4-BE49-F238E27FC236}">
                    <a16:creationId xmlns:a16="http://schemas.microsoft.com/office/drawing/2014/main" id="{14BFD55A-4AEF-45C7-99BF-2DE4711563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</a:extLst>
              </a:blip>
              <a:srcRect l="23861" r="24569"/>
              <a:stretch/>
            </p:blipFill>
            <p:spPr>
              <a:xfrm>
                <a:off x="652671" y="2434826"/>
                <a:ext cx="214297" cy="383513"/>
              </a:xfrm>
              <a:prstGeom prst="rect">
                <a:avLst/>
              </a:prstGeom>
            </p:spPr>
          </p:pic>
        </p:grpSp>
        <p:cxnSp>
          <p:nvCxnSpPr>
            <p:cNvPr id="79" name="Gerade Verbindung mit Pfeil 226">
              <a:extLst>
                <a:ext uri="{FF2B5EF4-FFF2-40B4-BE49-F238E27FC236}">
                  <a16:creationId xmlns:a16="http://schemas.microsoft.com/office/drawing/2014/main" id="{AEBE0AEC-DA97-4644-9EE6-E683759F0A03}"/>
                </a:ext>
              </a:extLst>
            </p:cNvPr>
            <p:cNvCxnSpPr>
              <a:cxnSpLocks/>
            </p:cNvCxnSpPr>
            <p:nvPr/>
          </p:nvCxnSpPr>
          <p:spPr>
            <a:xfrm>
              <a:off x="1049984" y="2895736"/>
              <a:ext cx="1728278" cy="305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phic 73" descr="Meeting with solid fill">
              <a:extLst>
                <a:ext uri="{FF2B5EF4-FFF2-40B4-BE49-F238E27FC236}">
                  <a16:creationId xmlns:a16="http://schemas.microsoft.com/office/drawing/2014/main" id="{95C5009F-1A75-4177-BA63-C18BE3329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1025342" y="2847309"/>
              <a:ext cx="454316" cy="454316"/>
            </a:xfrm>
            <a:prstGeom prst="rect">
              <a:avLst/>
            </a:prstGeom>
          </p:spPr>
        </p:pic>
        <p:pic>
          <p:nvPicPr>
            <p:cNvPr id="82" name="Graphic 98" descr="Programmer female outline">
              <a:extLst>
                <a:ext uri="{FF2B5EF4-FFF2-40B4-BE49-F238E27FC236}">
                  <a16:creationId xmlns:a16="http://schemas.microsoft.com/office/drawing/2014/main" id="{7AB3AB09-2C0D-4EB1-806F-4937E91F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  <a14:imgEffect>
                        <a14:saturation sat="1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4123" y="2395520"/>
              <a:ext cx="499360" cy="480048"/>
            </a:xfrm>
            <a:prstGeom prst="rect">
              <a:avLst/>
            </a:prstGeom>
          </p:spPr>
        </p:pic>
        <p:pic>
          <p:nvPicPr>
            <p:cNvPr id="84" name="Graphic 106" descr="Doctor female with solid fill">
              <a:extLst>
                <a:ext uri="{FF2B5EF4-FFF2-40B4-BE49-F238E27FC236}">
                  <a16:creationId xmlns:a16="http://schemas.microsoft.com/office/drawing/2014/main" id="{4F78047B-004B-4A04-9561-1A669D66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7303" y="2413405"/>
              <a:ext cx="504249" cy="504249"/>
            </a:xfrm>
            <a:prstGeom prst="rect">
              <a:avLst/>
            </a:prstGeom>
          </p:spPr>
        </p:pic>
        <p:pic>
          <p:nvPicPr>
            <p:cNvPr id="85" name="Graphic 115" descr="Connections outline">
              <a:extLst>
                <a:ext uri="{FF2B5EF4-FFF2-40B4-BE49-F238E27FC236}">
                  <a16:creationId xmlns:a16="http://schemas.microsoft.com/office/drawing/2014/main" id="{3E7039D4-6182-4BDF-A1F4-8675973F3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2006485" y="2917654"/>
              <a:ext cx="476142" cy="476142"/>
            </a:xfrm>
            <a:prstGeom prst="rect">
              <a:avLst/>
            </a:prstGeom>
          </p:spPr>
        </p:pic>
      </p:grpSp>
      <p:cxnSp>
        <p:nvCxnSpPr>
          <p:cNvPr id="91" name="Gerader Verbinder 52">
            <a:extLst>
              <a:ext uri="{FF2B5EF4-FFF2-40B4-BE49-F238E27FC236}">
                <a16:creationId xmlns:a16="http://schemas.microsoft.com/office/drawing/2014/main" id="{25C32142-EFF8-4EFE-84EC-D05573883924}"/>
              </a:ext>
            </a:extLst>
          </p:cNvPr>
          <p:cNvCxnSpPr/>
          <p:nvPr/>
        </p:nvCxnSpPr>
        <p:spPr>
          <a:xfrm>
            <a:off x="2443856" y="1307082"/>
            <a:ext cx="5112000" cy="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65">
            <a:extLst>
              <a:ext uri="{FF2B5EF4-FFF2-40B4-BE49-F238E27FC236}">
                <a16:creationId xmlns:a16="http://schemas.microsoft.com/office/drawing/2014/main" id="{3E359872-C4D9-44C3-88E5-BC6B0D175ABA}"/>
              </a:ext>
            </a:extLst>
          </p:cNvPr>
          <p:cNvCxnSpPr/>
          <p:nvPr/>
        </p:nvCxnSpPr>
        <p:spPr>
          <a:xfrm>
            <a:off x="2893935" y="2069023"/>
            <a:ext cx="9288000" cy="1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winkelter Verbinder 66">
            <a:extLst>
              <a:ext uri="{FF2B5EF4-FFF2-40B4-BE49-F238E27FC236}">
                <a16:creationId xmlns:a16="http://schemas.microsoft.com/office/drawing/2014/main" id="{589A131B-39BC-4E24-BA66-EC894A13F102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183326" y="1309864"/>
            <a:ext cx="2662481" cy="444198"/>
          </a:xfrm>
          <a:prstGeom prst="bentConnector3">
            <a:avLst>
              <a:gd name="adj1" fmla="val 55009"/>
            </a:avLst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16">
            <a:extLst>
              <a:ext uri="{FF2B5EF4-FFF2-40B4-BE49-F238E27FC236}">
                <a16:creationId xmlns:a16="http://schemas.microsoft.com/office/drawing/2014/main" id="{7DDA8DDD-11E9-46DB-9816-91B15F21B061}"/>
              </a:ext>
            </a:extLst>
          </p:cNvPr>
          <p:cNvCxnSpPr/>
          <p:nvPr/>
        </p:nvCxnSpPr>
        <p:spPr>
          <a:xfrm>
            <a:off x="4604698" y="2874571"/>
            <a:ext cx="0" cy="1576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0730062E-3E39-4F01-8F92-525DDDE35DAB}"/>
              </a:ext>
            </a:extLst>
          </p:cNvPr>
          <p:cNvCxnSpPr/>
          <p:nvPr/>
        </p:nvCxnSpPr>
        <p:spPr>
          <a:xfrm>
            <a:off x="10630068" y="4359507"/>
            <a:ext cx="0" cy="178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pieren 2">
            <a:extLst>
              <a:ext uri="{FF2B5EF4-FFF2-40B4-BE49-F238E27FC236}">
                <a16:creationId xmlns:a16="http://schemas.microsoft.com/office/drawing/2014/main" id="{D82788BF-ADBE-411D-8BCF-45F612C3CFEA}"/>
              </a:ext>
            </a:extLst>
          </p:cNvPr>
          <p:cNvGrpSpPr/>
          <p:nvPr/>
        </p:nvGrpSpPr>
        <p:grpSpPr>
          <a:xfrm>
            <a:off x="3448051" y="5034893"/>
            <a:ext cx="7877174" cy="459287"/>
            <a:chOff x="4169450" y="3526723"/>
            <a:chExt cx="3460877" cy="1388853"/>
          </a:xfrm>
        </p:grpSpPr>
        <p:sp>
          <p:nvSpPr>
            <p:cNvPr id="100" name="Geschweifte Klammer rechts 4">
              <a:extLst>
                <a:ext uri="{FF2B5EF4-FFF2-40B4-BE49-F238E27FC236}">
                  <a16:creationId xmlns:a16="http://schemas.microsoft.com/office/drawing/2014/main" id="{68867F42-E5B1-459F-9BBD-B17C6BAC0770}"/>
                </a:ext>
              </a:extLst>
            </p:cNvPr>
            <p:cNvSpPr/>
            <p:nvPr/>
          </p:nvSpPr>
          <p:spPr>
            <a:xfrm rot="5400000">
              <a:off x="5718686" y="2025444"/>
              <a:ext cx="363716" cy="3366274"/>
            </a:xfrm>
            <a:prstGeom prst="rightBrace">
              <a:avLst>
                <a:gd name="adj1" fmla="val 45192"/>
                <a:gd name="adj2" fmla="val 50000"/>
              </a:avLst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1" name="Textfeld 3">
              <a:extLst>
                <a:ext uri="{FF2B5EF4-FFF2-40B4-BE49-F238E27FC236}">
                  <a16:creationId xmlns:a16="http://schemas.microsoft.com/office/drawing/2014/main" id="{81A6BB67-9D2E-4ED6-8E2A-6119A985E84D}"/>
                </a:ext>
              </a:extLst>
            </p:cNvPr>
            <p:cNvSpPr txBox="1"/>
            <p:nvPr/>
          </p:nvSpPr>
          <p:spPr>
            <a:xfrm>
              <a:off x="4169450" y="3984879"/>
              <a:ext cx="3460877" cy="9306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u="sng" dirty="0">
                  <a:solidFill>
                    <a:schemeClr val="accent1">
                      <a:lumMod val="75000"/>
                    </a:schemeClr>
                  </a:solidFill>
                </a:rPr>
                <a:t>Process evaluation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 (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task 7.3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) + </a:t>
              </a:r>
              <a:r>
                <a:rPr lang="en-US" sz="1400" u="sng" dirty="0">
                  <a:solidFill>
                    <a:schemeClr val="accent1">
                      <a:lumMod val="75000"/>
                    </a:schemeClr>
                  </a:solidFill>
                </a:rPr>
                <a:t>economic evaluation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  (</a:t>
              </a:r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task 7.4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</a:rPr>
                <a:t>) of implementing the DMMH in routine care 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E759489-D6C3-46B9-AA32-0024FF4BBAEB}"/>
              </a:ext>
            </a:extLst>
          </p:cNvPr>
          <p:cNvGrpSpPr/>
          <p:nvPr/>
        </p:nvGrpSpPr>
        <p:grpSpPr>
          <a:xfrm>
            <a:off x="159635" y="3871510"/>
            <a:ext cx="3977126" cy="2124000"/>
            <a:chOff x="966454" y="4933545"/>
            <a:chExt cx="3977126" cy="2124000"/>
          </a:xfrm>
        </p:grpSpPr>
        <p:grpSp>
          <p:nvGrpSpPr>
            <p:cNvPr id="105" name="Gruppieren 96">
              <a:extLst>
                <a:ext uri="{FF2B5EF4-FFF2-40B4-BE49-F238E27FC236}">
                  <a16:creationId xmlns:a16="http://schemas.microsoft.com/office/drawing/2014/main" id="{19439F91-DD47-46E6-B85A-037C8E267FE4}"/>
                </a:ext>
              </a:extLst>
            </p:cNvPr>
            <p:cNvGrpSpPr/>
            <p:nvPr/>
          </p:nvGrpSpPr>
          <p:grpSpPr>
            <a:xfrm>
              <a:off x="966454" y="4933545"/>
              <a:ext cx="3392536" cy="2124000"/>
              <a:chOff x="1581564" y="3790689"/>
              <a:chExt cx="2291370" cy="2124000"/>
            </a:xfrm>
          </p:grpSpPr>
          <p:sp>
            <p:nvSpPr>
              <p:cNvPr id="117" name="Rechteck 47">
                <a:extLst>
                  <a:ext uri="{FF2B5EF4-FFF2-40B4-BE49-F238E27FC236}">
                    <a16:creationId xmlns:a16="http://schemas.microsoft.com/office/drawing/2014/main" id="{4CABDFEB-6C8A-463F-A4EC-2E386EBB9DC2}"/>
                  </a:ext>
                </a:extLst>
              </p:cNvPr>
              <p:cNvSpPr/>
              <p:nvPr/>
            </p:nvSpPr>
            <p:spPr>
              <a:xfrm>
                <a:off x="1581564" y="3790689"/>
                <a:ext cx="2291370" cy="212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echteck 79">
                <a:extLst>
                  <a:ext uri="{FF2B5EF4-FFF2-40B4-BE49-F238E27FC236}">
                    <a16:creationId xmlns:a16="http://schemas.microsoft.com/office/drawing/2014/main" id="{57C9FD22-64F6-46FF-82BB-B3B6C9FAD30D}"/>
                  </a:ext>
                </a:extLst>
              </p:cNvPr>
              <p:cNvSpPr/>
              <p:nvPr/>
            </p:nvSpPr>
            <p:spPr>
              <a:xfrm>
                <a:off x="2943268" y="4469999"/>
                <a:ext cx="231740" cy="126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11" name="Textfeld 31">
              <a:extLst>
                <a:ext uri="{FF2B5EF4-FFF2-40B4-BE49-F238E27FC236}">
                  <a16:creationId xmlns:a16="http://schemas.microsoft.com/office/drawing/2014/main" id="{36F9DF93-5216-4443-BA26-516C31E63855}"/>
                </a:ext>
              </a:extLst>
            </p:cNvPr>
            <p:cNvSpPr txBox="1"/>
            <p:nvPr/>
          </p:nvSpPr>
          <p:spPr>
            <a:xfrm>
              <a:off x="1493499" y="5400498"/>
              <a:ext cx="2323489" cy="1384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5050"/>
                  </a:solidFill>
                </a:rPr>
                <a:t>n = 24 clinical units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across 8 sites [3 units per site]</a:t>
              </a:r>
              <a:endParaRPr lang="en-US" sz="1200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en-US" sz="1200" dirty="0">
                  <a:solidFill>
                    <a:srgbClr val="0070C0"/>
                  </a:solidFill>
                </a:rPr>
                <a:t>n = 432 service users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[18 service users per unit, 54 service users from 3 units per site] </a:t>
              </a:r>
            </a:p>
            <a:p>
              <a:r>
                <a:rPr lang="en-US" sz="1200" dirty="0">
                  <a:solidFill>
                    <a:srgbClr val="00823B"/>
                  </a:solidFill>
                </a:rPr>
                <a:t>n = 100 clinicians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[from 24 units across 8 sites]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Textfeld 9">
              <a:extLst>
                <a:ext uri="{FF2B5EF4-FFF2-40B4-BE49-F238E27FC236}">
                  <a16:creationId xmlns:a16="http://schemas.microsoft.com/office/drawing/2014/main" id="{AE7D9568-A4EE-4F62-9B5F-73BF56BB16CF}"/>
                </a:ext>
              </a:extLst>
            </p:cNvPr>
            <p:cNvSpPr txBox="1"/>
            <p:nvPr/>
          </p:nvSpPr>
          <p:spPr>
            <a:xfrm>
              <a:off x="3856423" y="5583716"/>
              <a:ext cx="1087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Baseline (t</a:t>
              </a:r>
              <a:r>
                <a:rPr lang="de-DE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</p:grpSp>
      <p:cxnSp>
        <p:nvCxnSpPr>
          <p:cNvPr id="120" name="Gerader Verbinder 13">
            <a:extLst>
              <a:ext uri="{FF2B5EF4-FFF2-40B4-BE49-F238E27FC236}">
                <a16:creationId xmlns:a16="http://schemas.microsoft.com/office/drawing/2014/main" id="{B5DDEA02-409F-4387-8982-FC46B4E7CC8D}"/>
              </a:ext>
            </a:extLst>
          </p:cNvPr>
          <p:cNvCxnSpPr/>
          <p:nvPr/>
        </p:nvCxnSpPr>
        <p:spPr>
          <a:xfrm flipH="1">
            <a:off x="4595209" y="2876770"/>
            <a:ext cx="3600000" cy="14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14">
            <a:extLst>
              <a:ext uri="{FF2B5EF4-FFF2-40B4-BE49-F238E27FC236}">
                <a16:creationId xmlns:a16="http://schemas.microsoft.com/office/drawing/2014/main" id="{A8CF1B09-E9B2-4D91-BE36-664F979709F4}"/>
              </a:ext>
            </a:extLst>
          </p:cNvPr>
          <p:cNvSpPr txBox="1"/>
          <p:nvPr/>
        </p:nvSpPr>
        <p:spPr>
          <a:xfrm>
            <a:off x="3548080" y="3223511"/>
            <a:ext cx="1118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Randomization</a:t>
            </a:r>
            <a:endParaRPr lang="de-D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22" name="Gerader Verbinder 15">
            <a:extLst>
              <a:ext uri="{FF2B5EF4-FFF2-40B4-BE49-F238E27FC236}">
                <a16:creationId xmlns:a16="http://schemas.microsoft.com/office/drawing/2014/main" id="{6B97834C-E594-4064-B2A5-D6EDF9D69F47}"/>
              </a:ext>
            </a:extLst>
          </p:cNvPr>
          <p:cNvCxnSpPr>
            <a:cxnSpLocks/>
          </p:cNvCxnSpPr>
          <p:nvPr/>
        </p:nvCxnSpPr>
        <p:spPr>
          <a:xfrm>
            <a:off x="3611612" y="3544193"/>
            <a:ext cx="1011099" cy="1"/>
          </a:xfrm>
          <a:prstGeom prst="line">
            <a:avLst/>
          </a:prstGeom>
          <a:ln w="38100">
            <a:solidFill>
              <a:srgbClr val="00539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22">
            <a:extLst>
              <a:ext uri="{FF2B5EF4-FFF2-40B4-BE49-F238E27FC236}">
                <a16:creationId xmlns:a16="http://schemas.microsoft.com/office/drawing/2014/main" id="{654D1808-85B2-4D15-B8FE-8B533CAC3EEE}"/>
              </a:ext>
            </a:extLst>
          </p:cNvPr>
          <p:cNvCxnSpPr/>
          <p:nvPr/>
        </p:nvCxnSpPr>
        <p:spPr>
          <a:xfrm flipH="1">
            <a:off x="4598670" y="3917048"/>
            <a:ext cx="3600000" cy="141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pieren 104">
            <a:extLst>
              <a:ext uri="{FF2B5EF4-FFF2-40B4-BE49-F238E27FC236}">
                <a16:creationId xmlns:a16="http://schemas.microsoft.com/office/drawing/2014/main" id="{B5CE2F81-2171-449C-BA42-4F7F0C79A8DD}"/>
              </a:ext>
            </a:extLst>
          </p:cNvPr>
          <p:cNvGrpSpPr/>
          <p:nvPr/>
        </p:nvGrpSpPr>
        <p:grpSpPr>
          <a:xfrm>
            <a:off x="4648275" y="2163210"/>
            <a:ext cx="3515745" cy="2260546"/>
            <a:chOff x="4598743" y="2070357"/>
            <a:chExt cx="3491590" cy="2260546"/>
          </a:xfrm>
        </p:grpSpPr>
        <p:sp>
          <p:nvSpPr>
            <p:cNvPr id="125" name="Textfeld 11">
              <a:extLst>
                <a:ext uri="{FF2B5EF4-FFF2-40B4-BE49-F238E27FC236}">
                  <a16:creationId xmlns:a16="http://schemas.microsoft.com/office/drawing/2014/main" id="{CB3F5BA7-0034-4826-852F-250612419EAF}"/>
                </a:ext>
              </a:extLst>
            </p:cNvPr>
            <p:cNvSpPr txBox="1"/>
            <p:nvPr/>
          </p:nvSpPr>
          <p:spPr>
            <a:xfrm>
              <a:off x="4622325" y="2070357"/>
              <a:ext cx="3468008" cy="1846659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chemeClr val="accent1">
                      <a:lumMod val="75000"/>
                    </a:schemeClr>
                  </a:solidFill>
                </a:rPr>
                <a:t>6-month intervention period</a:t>
              </a: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9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de-DE" sz="9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6" name="Rechteck 87">
              <a:extLst>
                <a:ext uri="{FF2B5EF4-FFF2-40B4-BE49-F238E27FC236}">
                  <a16:creationId xmlns:a16="http://schemas.microsoft.com/office/drawing/2014/main" id="{4A8FF981-4273-4901-BC41-890E1E4F6614}"/>
                </a:ext>
              </a:extLst>
            </p:cNvPr>
            <p:cNvSpPr/>
            <p:nvPr/>
          </p:nvSpPr>
          <p:spPr>
            <a:xfrm>
              <a:off x="4602179" y="2343807"/>
              <a:ext cx="1332000" cy="1980000"/>
            </a:xfrm>
            <a:prstGeom prst="rect">
              <a:avLst/>
            </a:prstGeom>
            <a:solidFill>
              <a:srgbClr val="005392">
                <a:alpha val="20000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Rechteck 90">
              <a:extLst>
                <a:ext uri="{FF2B5EF4-FFF2-40B4-BE49-F238E27FC236}">
                  <a16:creationId xmlns:a16="http://schemas.microsoft.com/office/drawing/2014/main" id="{DC51FA69-7DC9-4184-AA9A-5102BF7117E9}"/>
                </a:ext>
              </a:extLst>
            </p:cNvPr>
            <p:cNvSpPr/>
            <p:nvPr/>
          </p:nvSpPr>
          <p:spPr>
            <a:xfrm>
              <a:off x="5991737" y="2350903"/>
              <a:ext cx="2073654" cy="1980000"/>
            </a:xfrm>
            <a:prstGeom prst="rect">
              <a:avLst/>
            </a:prstGeom>
            <a:solidFill>
              <a:schemeClr val="accent3">
                <a:lumMod val="75000"/>
                <a:alpha val="2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23">
              <a:extLst>
                <a:ext uri="{FF2B5EF4-FFF2-40B4-BE49-F238E27FC236}">
                  <a16:creationId xmlns:a16="http://schemas.microsoft.com/office/drawing/2014/main" id="{84B4DE35-C1AF-48D3-AD7C-7ECDFC518124}"/>
                </a:ext>
              </a:extLst>
            </p:cNvPr>
            <p:cNvSpPr/>
            <p:nvPr/>
          </p:nvSpPr>
          <p:spPr>
            <a:xfrm>
              <a:off x="4614084" y="2344242"/>
              <a:ext cx="3456000" cy="828000"/>
            </a:xfrm>
            <a:prstGeom prst="rect">
              <a:avLst/>
            </a:prstGeom>
            <a:solidFill>
              <a:srgbClr val="005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/>
                <a:t>DMMH intervention + implementation strategies + TAU</a:t>
              </a:r>
            </a:p>
            <a:p>
              <a:pPr algn="ctr"/>
              <a:endParaRPr lang="de-DE" sz="1200" b="1" dirty="0"/>
            </a:p>
            <a:p>
              <a:pPr algn="ctr"/>
              <a:endParaRPr lang="de-DE" sz="1200" b="1" dirty="0"/>
            </a:p>
            <a:p>
              <a:pPr algn="ctr"/>
              <a:endParaRPr lang="de-DE" sz="1200" b="1" dirty="0"/>
            </a:p>
          </p:txBody>
        </p:sp>
        <p:sp>
          <p:nvSpPr>
            <p:cNvPr id="129" name="Rechteck 24">
              <a:extLst>
                <a:ext uri="{FF2B5EF4-FFF2-40B4-BE49-F238E27FC236}">
                  <a16:creationId xmlns:a16="http://schemas.microsoft.com/office/drawing/2014/main" id="{7E12E02F-08FB-4188-9B35-C4D32E6E3BC7}"/>
                </a:ext>
              </a:extLst>
            </p:cNvPr>
            <p:cNvSpPr/>
            <p:nvPr/>
          </p:nvSpPr>
          <p:spPr>
            <a:xfrm>
              <a:off x="4605832" y="3698874"/>
              <a:ext cx="3456000" cy="432000"/>
            </a:xfrm>
            <a:prstGeom prst="rect">
              <a:avLst/>
            </a:prstGeom>
            <a:solidFill>
              <a:srgbClr val="005392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TAU</a:t>
              </a:r>
            </a:p>
          </p:txBody>
        </p:sp>
        <p:grpSp>
          <p:nvGrpSpPr>
            <p:cNvPr id="130" name="Gruppieren 92">
              <a:extLst>
                <a:ext uri="{FF2B5EF4-FFF2-40B4-BE49-F238E27FC236}">
                  <a16:creationId xmlns:a16="http://schemas.microsoft.com/office/drawing/2014/main" id="{CA28BD3E-A85E-4B5E-86C0-45E23CAC1BFB}"/>
                </a:ext>
              </a:extLst>
            </p:cNvPr>
            <p:cNvGrpSpPr/>
            <p:nvPr/>
          </p:nvGrpSpPr>
          <p:grpSpPr>
            <a:xfrm>
              <a:off x="5504632" y="2659797"/>
              <a:ext cx="2524119" cy="471500"/>
              <a:chOff x="5599662" y="2599298"/>
              <a:chExt cx="2524119" cy="471500"/>
            </a:xfrm>
          </p:grpSpPr>
          <p:pic>
            <p:nvPicPr>
              <p:cNvPr id="132" name="Grafik 56">
                <a:extLst>
                  <a:ext uri="{FF2B5EF4-FFF2-40B4-BE49-F238E27FC236}">
                    <a16:creationId xmlns:a16="http://schemas.microsoft.com/office/drawing/2014/main" id="{A18F1A06-0FD0-4597-A98C-0A203FB2D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clrChange>
                  <a:clrFrom>
                    <a:srgbClr val="CED8D8"/>
                  </a:clrFrom>
                  <a:clrTo>
                    <a:srgbClr val="CED8D8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harpenSoften amount="50000"/>
                        </a14:imgEffect>
                        <a14:imgEffect>
                          <a14:colorTemperature colorTemp="5300"/>
                        </a14:imgEffect>
                        <a14:imgEffect>
                          <a14:saturation sat="103000"/>
                        </a14:imgEffect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5637" y="2599298"/>
                <a:ext cx="600659" cy="449142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133" name="Grafik 57">
                <a:extLst>
                  <a:ext uri="{FF2B5EF4-FFF2-40B4-BE49-F238E27FC236}">
                    <a16:creationId xmlns:a16="http://schemas.microsoft.com/office/drawing/2014/main" id="{E3EF391F-8FE8-4503-B1A4-4C97A6E104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sharpenSoften amount="50000"/>
                        </a14:imgEffect>
                        <a14:imgEffect>
                          <a14:colorTemperature colorTemp="6502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r="70843" b="13708"/>
              <a:stretch/>
            </p:blipFill>
            <p:spPr>
              <a:xfrm>
                <a:off x="5599662" y="2601184"/>
                <a:ext cx="249090" cy="432333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134" name="Graphic 82" descr="Call center">
                <a:extLst>
                  <a:ext uri="{FF2B5EF4-FFF2-40B4-BE49-F238E27FC236}">
                    <a16:creationId xmlns:a16="http://schemas.microsoft.com/office/drawing/2014/main" id="{039EB0A9-F5C3-41D6-96DC-C79834811B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828142" y="2703883"/>
                <a:ext cx="295639" cy="295639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135" name="Graphic 87" descr="Teacher with solid fill">
                <a:extLst>
                  <a:ext uri="{FF2B5EF4-FFF2-40B4-BE49-F238E27FC236}">
                    <a16:creationId xmlns:a16="http://schemas.microsoft.com/office/drawing/2014/main" id="{15CF52F7-764D-4F3D-A201-5E8DF7A13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7477329" y="2687334"/>
                <a:ext cx="369757" cy="369757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136" name="Graphic 89" descr="Address Book outline">
                <a:extLst>
                  <a:ext uri="{FF2B5EF4-FFF2-40B4-BE49-F238E27FC236}">
                    <a16:creationId xmlns:a16="http://schemas.microsoft.com/office/drawing/2014/main" id="{E440F4ED-A31E-4F41-93BD-8E3132FA0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697016" y="2676823"/>
                <a:ext cx="393975" cy="393975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  <p:pic>
            <p:nvPicPr>
              <p:cNvPr id="137" name="Graphic 95" descr="Theatre outline">
                <a:extLst>
                  <a:ext uri="{FF2B5EF4-FFF2-40B4-BE49-F238E27FC236}">
                    <a16:creationId xmlns:a16="http://schemas.microsoft.com/office/drawing/2014/main" id="{19ABCE4A-8A12-4358-B478-538D981C8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88325" y="2706798"/>
                <a:ext cx="351879" cy="351879"/>
              </a:xfrm>
              <a:prstGeom prst="rect">
                <a:avLst/>
              </a:prstGeom>
              <a:ln>
                <a:noFill/>
                <a:prstDash val="sysDot"/>
              </a:ln>
            </p:spPr>
          </p:pic>
        </p:grpSp>
        <p:sp>
          <p:nvSpPr>
            <p:cNvPr id="131" name="Textfeld 69">
              <a:extLst>
                <a:ext uri="{FF2B5EF4-FFF2-40B4-BE49-F238E27FC236}">
                  <a16:creationId xmlns:a16="http://schemas.microsoft.com/office/drawing/2014/main" id="{0DB2426C-C6C3-41EE-A149-E300215C3146}"/>
                </a:ext>
              </a:extLst>
            </p:cNvPr>
            <p:cNvSpPr txBox="1"/>
            <p:nvPr/>
          </p:nvSpPr>
          <p:spPr>
            <a:xfrm>
              <a:off x="4598743" y="3177859"/>
              <a:ext cx="13184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initial 2 </a:t>
              </a:r>
              <a:r>
                <a:rPr lang="de-DE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months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de-DE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focused</a:t>
              </a:r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de-DE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delivery</a:t>
              </a:r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)</a:t>
              </a:r>
            </a:p>
          </p:txBody>
        </p:sp>
      </p:grpSp>
      <p:cxnSp>
        <p:nvCxnSpPr>
          <p:cNvPr id="138" name="Gerader Verbinder 12">
            <a:extLst>
              <a:ext uri="{FF2B5EF4-FFF2-40B4-BE49-F238E27FC236}">
                <a16:creationId xmlns:a16="http://schemas.microsoft.com/office/drawing/2014/main" id="{71971A91-68B1-4B9A-955B-D0BB2F536156}"/>
              </a:ext>
            </a:extLst>
          </p:cNvPr>
          <p:cNvCxnSpPr>
            <a:cxnSpLocks/>
          </p:cNvCxnSpPr>
          <p:nvPr/>
        </p:nvCxnSpPr>
        <p:spPr>
          <a:xfrm>
            <a:off x="3607191" y="3300093"/>
            <a:ext cx="0" cy="1188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8B55565-1D8C-439C-B54A-8165FDBA1A10}"/>
              </a:ext>
            </a:extLst>
          </p:cNvPr>
          <p:cNvGrpSpPr/>
          <p:nvPr/>
        </p:nvGrpSpPr>
        <p:grpSpPr>
          <a:xfrm>
            <a:off x="3552171" y="2870206"/>
            <a:ext cx="7895403" cy="2203125"/>
            <a:chOff x="4358990" y="3932241"/>
            <a:chExt cx="7895403" cy="2203125"/>
          </a:xfrm>
        </p:grpSpPr>
        <p:cxnSp>
          <p:nvCxnSpPr>
            <p:cNvPr id="140" name="Gerader Verbinder 21">
              <a:extLst>
                <a:ext uri="{FF2B5EF4-FFF2-40B4-BE49-F238E27FC236}">
                  <a16:creationId xmlns:a16="http://schemas.microsoft.com/office/drawing/2014/main" id="{845107BF-C4A7-410F-9710-DCC661CD9B63}"/>
                </a:ext>
              </a:extLst>
            </p:cNvPr>
            <p:cNvCxnSpPr>
              <a:cxnSpLocks/>
            </p:cNvCxnSpPr>
            <p:nvPr/>
          </p:nvCxnSpPr>
          <p:spPr>
            <a:xfrm>
              <a:off x="9003011" y="3932241"/>
              <a:ext cx="0" cy="16587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9">
              <a:extLst>
                <a:ext uri="{FF2B5EF4-FFF2-40B4-BE49-F238E27FC236}">
                  <a16:creationId xmlns:a16="http://schemas.microsoft.com/office/drawing/2014/main" id="{122F01EA-8AC5-42AC-B63C-E0AAA289328B}"/>
                </a:ext>
              </a:extLst>
            </p:cNvPr>
            <p:cNvCxnSpPr/>
            <p:nvPr/>
          </p:nvCxnSpPr>
          <p:spPr>
            <a:xfrm>
              <a:off x="9003792" y="4790940"/>
              <a:ext cx="0" cy="82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feld 17">
              <a:extLst>
                <a:ext uri="{FF2B5EF4-FFF2-40B4-BE49-F238E27FC236}">
                  <a16:creationId xmlns:a16="http://schemas.microsoft.com/office/drawing/2014/main" id="{4ABB24A5-F061-4960-86F7-F6E7561C4AAC}"/>
                </a:ext>
              </a:extLst>
            </p:cNvPr>
            <p:cNvSpPr txBox="1"/>
            <p:nvPr/>
          </p:nvSpPr>
          <p:spPr>
            <a:xfrm>
              <a:off x="5952973" y="5590992"/>
              <a:ext cx="17379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2-month </a:t>
              </a:r>
            </a:p>
            <a:p>
              <a:pPr algn="ctr"/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post-</a:t>
              </a:r>
              <a:r>
                <a:rPr lang="de-DE" sz="1400" dirty="0" err="1">
                  <a:solidFill>
                    <a:schemeClr val="accent1">
                      <a:lumMod val="75000"/>
                    </a:schemeClr>
                  </a:solidFill>
                </a:rPr>
                <a:t>baseline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 (t</a:t>
              </a:r>
              <a:r>
                <a:rPr lang="de-DE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143" name="Textfeld 20">
              <a:extLst>
                <a:ext uri="{FF2B5EF4-FFF2-40B4-BE49-F238E27FC236}">
                  <a16:creationId xmlns:a16="http://schemas.microsoft.com/office/drawing/2014/main" id="{B6BA2665-1ABA-42C7-BBA8-E04111EA0CDB}"/>
                </a:ext>
              </a:extLst>
            </p:cNvPr>
            <p:cNvSpPr txBox="1"/>
            <p:nvPr/>
          </p:nvSpPr>
          <p:spPr>
            <a:xfrm>
              <a:off x="10552816" y="5592237"/>
              <a:ext cx="17015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12-month </a:t>
              </a:r>
            </a:p>
            <a:p>
              <a:pPr algn="ctr"/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post-</a:t>
              </a:r>
              <a:r>
                <a:rPr lang="de-DE" sz="1400" dirty="0" err="1">
                  <a:solidFill>
                    <a:schemeClr val="accent1">
                      <a:lumMod val="75000"/>
                    </a:schemeClr>
                  </a:solidFill>
                </a:rPr>
                <a:t>baseline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 (t</a:t>
              </a:r>
              <a:r>
                <a:rPr lang="de-DE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sp>
          <p:nvSpPr>
            <p:cNvPr id="144" name="Textfeld 28">
              <a:extLst>
                <a:ext uri="{FF2B5EF4-FFF2-40B4-BE49-F238E27FC236}">
                  <a16:creationId xmlns:a16="http://schemas.microsoft.com/office/drawing/2014/main" id="{D0BCB8A4-BBAF-4788-BA6D-4C62EAD49068}"/>
                </a:ext>
              </a:extLst>
            </p:cNvPr>
            <p:cNvSpPr txBox="1"/>
            <p:nvPr/>
          </p:nvSpPr>
          <p:spPr>
            <a:xfrm>
              <a:off x="9498045" y="4699540"/>
              <a:ext cx="14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6-month maintenance period</a:t>
              </a:r>
            </a:p>
          </p:txBody>
        </p:sp>
        <p:cxnSp>
          <p:nvCxnSpPr>
            <p:cNvPr id="145" name="Gerade Verbindung mit Pfeil 8">
              <a:extLst>
                <a:ext uri="{FF2B5EF4-FFF2-40B4-BE49-F238E27FC236}">
                  <a16:creationId xmlns:a16="http://schemas.microsoft.com/office/drawing/2014/main" id="{0F74D8A3-AE20-4CC9-96F3-6DB6424B129B}"/>
                </a:ext>
              </a:extLst>
            </p:cNvPr>
            <p:cNvCxnSpPr>
              <a:cxnSpLocks/>
            </p:cNvCxnSpPr>
            <p:nvPr/>
          </p:nvCxnSpPr>
          <p:spPr>
            <a:xfrm>
              <a:off x="4358990" y="5512972"/>
              <a:ext cx="739354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feld 23">
              <a:extLst>
                <a:ext uri="{FF2B5EF4-FFF2-40B4-BE49-F238E27FC236}">
                  <a16:creationId xmlns:a16="http://schemas.microsoft.com/office/drawing/2014/main" id="{B56F67C4-2A3A-4B02-BB14-2875ECADCD7B}"/>
                </a:ext>
              </a:extLst>
            </p:cNvPr>
            <p:cNvSpPr txBox="1"/>
            <p:nvPr/>
          </p:nvSpPr>
          <p:spPr>
            <a:xfrm>
              <a:off x="8225703" y="5612146"/>
              <a:ext cx="1473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6-month</a:t>
              </a:r>
            </a:p>
            <a:p>
              <a:pPr algn="ctr"/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post-</a:t>
              </a:r>
              <a:r>
                <a:rPr lang="de-DE" sz="1400" dirty="0" err="1">
                  <a:solidFill>
                    <a:schemeClr val="accent1">
                      <a:lumMod val="75000"/>
                    </a:schemeClr>
                  </a:solidFill>
                </a:rPr>
                <a:t>baseline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 (t</a:t>
              </a:r>
              <a:r>
                <a:rPr lang="de-DE" sz="1400" baseline="-25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r>
                <a:rPr lang="de-DE" sz="1400" dirty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147" name="Gerader Verbinder 82">
              <a:extLst>
                <a:ext uri="{FF2B5EF4-FFF2-40B4-BE49-F238E27FC236}">
                  <a16:creationId xmlns:a16="http://schemas.microsoft.com/office/drawing/2014/main" id="{C2AA2363-BB4E-41D0-919C-9DF2CECB4C2F}"/>
                </a:ext>
              </a:extLst>
            </p:cNvPr>
            <p:cNvCxnSpPr/>
            <p:nvPr/>
          </p:nvCxnSpPr>
          <p:spPr>
            <a:xfrm>
              <a:off x="6829084" y="5446710"/>
              <a:ext cx="0" cy="113274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Geschweifte Klammer links 85">
              <a:extLst>
                <a:ext uri="{FF2B5EF4-FFF2-40B4-BE49-F238E27FC236}">
                  <a16:creationId xmlns:a16="http://schemas.microsoft.com/office/drawing/2014/main" id="{F9B76C6B-8B75-4093-93C4-9FADBD8B17E6}"/>
                </a:ext>
              </a:extLst>
            </p:cNvPr>
            <p:cNvSpPr/>
            <p:nvPr/>
          </p:nvSpPr>
          <p:spPr>
            <a:xfrm rot="5400000">
              <a:off x="10127847" y="4046660"/>
              <a:ext cx="224415" cy="2393652"/>
            </a:xfrm>
            <a:prstGeom prst="leftBrace">
              <a:avLst>
                <a:gd name="adj1" fmla="val 20328"/>
                <a:gd name="adj2" fmla="val 50000"/>
              </a:avLst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0" y="1383409"/>
            <a:ext cx="419029" cy="419029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04" y="3533038"/>
            <a:ext cx="419029" cy="419029"/>
          </a:xfrm>
          <a:prstGeom prst="rect">
            <a:avLst/>
          </a:prstGeom>
        </p:spPr>
      </p:pic>
      <p:sp>
        <p:nvSpPr>
          <p:cNvPr id="150" name="Textfeld 31">
            <a:extLst>
              <a:ext uri="{FF2B5EF4-FFF2-40B4-BE49-F238E27FC236}">
                <a16:creationId xmlns:a16="http://schemas.microsoft.com/office/drawing/2014/main" id="{36F9DF93-5216-4443-BA26-516C31E63855}"/>
              </a:ext>
            </a:extLst>
          </p:cNvPr>
          <p:cNvSpPr txBox="1"/>
          <p:nvPr/>
        </p:nvSpPr>
        <p:spPr>
          <a:xfrm>
            <a:off x="3619910" y="3527502"/>
            <a:ext cx="95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5050"/>
                </a:solidFill>
              </a:rPr>
              <a:t>n = 24 clinical </a:t>
            </a:r>
            <a:r>
              <a:rPr lang="en-US" sz="1200" dirty="0" smtClean="0">
                <a:solidFill>
                  <a:srgbClr val="FF5050"/>
                </a:solidFill>
              </a:rPr>
              <a:t>units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(16:8 ratio)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1" name="Picture 150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4" y="4338463"/>
            <a:ext cx="419029" cy="419029"/>
          </a:xfrm>
          <a:prstGeom prst="rect">
            <a:avLst/>
          </a:prstGeom>
        </p:spPr>
      </p:pic>
      <p:pic>
        <p:nvPicPr>
          <p:cNvPr id="152" name="Grafik 196" descr="Mann mit einfarbiger Füllung">
            <a:extLst>
              <a:ext uri="{FF2B5EF4-FFF2-40B4-BE49-F238E27FC236}">
                <a16:creationId xmlns:a16="http://schemas.microsoft.com/office/drawing/2014/main" id="{D34D4880-41D2-42F6-A825-590C41EBAF1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4773" r="22799"/>
          <a:stretch/>
        </p:blipFill>
        <p:spPr>
          <a:xfrm>
            <a:off x="176831" y="4843822"/>
            <a:ext cx="215590" cy="374599"/>
          </a:xfrm>
          <a:prstGeom prst="rect">
            <a:avLst/>
          </a:prstGeom>
        </p:spPr>
      </p:pic>
      <p:pic>
        <p:nvPicPr>
          <p:cNvPr id="153" name="Inhaltsplatzhalter 4" descr="Frau mit einfarbiger Füllung">
            <a:extLst>
              <a:ext uri="{FF2B5EF4-FFF2-40B4-BE49-F238E27FC236}">
                <a16:creationId xmlns:a16="http://schemas.microsoft.com/office/drawing/2014/main" id="{01547663-BE30-4CD9-90F3-464011FC21E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3861" r="24569"/>
          <a:stretch/>
        </p:blipFill>
        <p:spPr>
          <a:xfrm>
            <a:off x="373758" y="4842830"/>
            <a:ext cx="212420" cy="374599"/>
          </a:xfrm>
          <a:prstGeom prst="rect">
            <a:avLst/>
          </a:prstGeom>
        </p:spPr>
      </p:pic>
      <p:pic>
        <p:nvPicPr>
          <p:cNvPr id="154" name="Graphic 106" descr="Doctor female with solid fill">
            <a:extLst>
              <a:ext uri="{FF2B5EF4-FFF2-40B4-BE49-F238E27FC236}">
                <a16:creationId xmlns:a16="http://schemas.microsoft.com/office/drawing/2014/main" id="{74701291-185C-4452-96EA-8F98979CEDEE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360" y="5258997"/>
            <a:ext cx="454318" cy="4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7.1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551386"/>
            <a:ext cx="106427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7.1 Optimizing the DMMH implementation strategies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Specification and optimization of implementation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Based</a:t>
            </a:r>
            <a:r>
              <a:rPr lang="de-DE" sz="2400" dirty="0">
                <a:solidFill>
                  <a:srgbClr val="0070C0"/>
                </a:solidFill>
              </a:rPr>
              <a:t> on </a:t>
            </a:r>
            <a:r>
              <a:rPr lang="de-DE" sz="2400" dirty="0" err="1">
                <a:solidFill>
                  <a:srgbClr val="0070C0"/>
                </a:solidFill>
              </a:rPr>
              <a:t>phase</a:t>
            </a:r>
            <a:r>
              <a:rPr lang="de-DE" sz="2400" dirty="0">
                <a:solidFill>
                  <a:srgbClr val="0070C0"/>
                </a:solidFill>
              </a:rPr>
              <a:t> 1 </a:t>
            </a:r>
            <a:r>
              <a:rPr lang="de-DE" sz="2400" dirty="0" err="1">
                <a:solidFill>
                  <a:srgbClr val="0070C0"/>
                </a:solidFill>
              </a:rPr>
              <a:t>data</a:t>
            </a:r>
            <a:r>
              <a:rPr lang="de-DE" sz="2400" dirty="0">
                <a:solidFill>
                  <a:srgbClr val="0070C0"/>
                </a:solidFill>
              </a:rPr>
              <a:t> (</a:t>
            </a:r>
            <a:r>
              <a:rPr lang="de-DE" sz="2400" b="1" dirty="0" err="1">
                <a:solidFill>
                  <a:srgbClr val="0070C0"/>
                </a:solidFill>
              </a:rPr>
              <a:t>led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by</a:t>
            </a:r>
            <a:r>
              <a:rPr lang="de-DE" sz="2400" b="1" dirty="0">
                <a:solidFill>
                  <a:srgbClr val="0070C0"/>
                </a:solidFill>
              </a:rPr>
              <a:t> WP5</a:t>
            </a:r>
            <a:r>
              <a:rPr lang="de-DE" sz="2400" dirty="0">
                <a:solidFill>
                  <a:srgbClr val="0070C0"/>
                </a:solidFill>
              </a:rPr>
              <a:t>): </a:t>
            </a:r>
            <a:r>
              <a:rPr lang="de-DE" sz="2400" dirty="0" err="1">
                <a:solidFill>
                  <a:srgbClr val="0070C0"/>
                </a:solidFill>
              </a:rPr>
              <a:t>recruitment</a:t>
            </a:r>
            <a:r>
              <a:rPr lang="de-DE" sz="2400" dirty="0">
                <a:solidFill>
                  <a:srgbClr val="0070C0"/>
                </a:solidFill>
              </a:rPr>
              <a:t>/</a:t>
            </a:r>
            <a:r>
              <a:rPr lang="de-DE" sz="2400" dirty="0" err="1">
                <a:solidFill>
                  <a:srgbClr val="0070C0"/>
                </a:solidFill>
              </a:rPr>
              <a:t>data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collection</a:t>
            </a:r>
            <a:r>
              <a:rPr lang="de-DE" sz="2400" dirty="0">
                <a:solidFill>
                  <a:srgbClr val="0070C0"/>
                </a:solidFill>
              </a:rPr>
              <a:t> in 4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0070C0"/>
                </a:solidFill>
              </a:rPr>
              <a:t>Consultation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process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with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clinical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err="1">
                <a:solidFill>
                  <a:srgbClr val="0070C0"/>
                </a:solidFill>
              </a:rPr>
              <a:t>sites</a:t>
            </a:r>
            <a:endParaRPr lang="de-DE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</a:rPr>
              <a:t>Final </a:t>
            </a:r>
            <a:r>
              <a:rPr lang="de-DE" sz="2400" dirty="0" err="1">
                <a:solidFill>
                  <a:srgbClr val="0070C0"/>
                </a:solidFill>
              </a:rPr>
              <a:t>set</a:t>
            </a:r>
            <a:r>
              <a:rPr lang="de-DE" sz="2400" dirty="0">
                <a:solidFill>
                  <a:srgbClr val="0070C0"/>
                </a:solidFill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>
                <a:solidFill>
                  <a:srgbClr val="0070C0"/>
                </a:solidFill>
              </a:rPr>
              <a:t>Technological </a:t>
            </a:r>
            <a:r>
              <a:rPr lang="de-DE" sz="2400" dirty="0" err="1">
                <a:solidFill>
                  <a:srgbClr val="0070C0"/>
                </a:solidFill>
              </a:rPr>
              <a:t>system</a:t>
            </a:r>
            <a:r>
              <a:rPr lang="de-DE" sz="2400" dirty="0">
                <a:solidFill>
                  <a:srgbClr val="0070C0"/>
                </a:solidFill>
              </a:rPr>
              <a:t> (</a:t>
            </a:r>
            <a:r>
              <a:rPr lang="de-DE" sz="2400" b="1" dirty="0" err="1">
                <a:solidFill>
                  <a:srgbClr val="0070C0"/>
                </a:solidFill>
              </a:rPr>
              <a:t>led</a:t>
            </a:r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by</a:t>
            </a:r>
            <a:r>
              <a:rPr lang="de-DE" sz="2400" b="1" dirty="0">
                <a:solidFill>
                  <a:srgbClr val="0070C0"/>
                </a:solidFill>
              </a:rPr>
              <a:t> WP2</a:t>
            </a:r>
            <a:r>
              <a:rPr lang="de-DE" sz="2400" dirty="0">
                <a:solidFill>
                  <a:srgbClr val="0070C0"/>
                </a:solidFill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>
                <a:solidFill>
                  <a:srgbClr val="0070C0"/>
                </a:solidFill>
              </a:rPr>
              <a:t>Intervention manual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 smtClean="0">
                <a:solidFill>
                  <a:srgbClr val="0070C0"/>
                </a:solidFill>
              </a:rPr>
              <a:t>Training/support </a:t>
            </a:r>
            <a:r>
              <a:rPr lang="de-DE" sz="2400" dirty="0">
                <a:solidFill>
                  <a:srgbClr val="0070C0"/>
                </a:solidFill>
              </a:rPr>
              <a:t>package </a:t>
            </a:r>
            <a:r>
              <a:rPr lang="de-DE" sz="2400" dirty="0" smtClean="0">
                <a:solidFill>
                  <a:srgbClr val="0070C0"/>
                </a:solidFill>
              </a:rPr>
              <a:t>and feedback for clinicians</a:t>
            </a:r>
            <a:endParaRPr lang="de-DE" sz="24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>
                <a:solidFill>
                  <a:srgbClr val="0070C0"/>
                </a:solidFill>
              </a:rPr>
              <a:t>Counselling and reminders for service users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>
                <a:solidFill>
                  <a:srgbClr val="0070C0"/>
                </a:solidFill>
              </a:rPr>
              <a:t>Organizational implementation </a:t>
            </a:r>
            <a:r>
              <a:rPr lang="de-DE" sz="2400" dirty="0" err="1">
                <a:solidFill>
                  <a:srgbClr val="0070C0"/>
                </a:solidFill>
              </a:rPr>
              <a:t>strategies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3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7.1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551386"/>
            <a:ext cx="10751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7.1 Optimizing the DMMH implementation strategies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0070C0"/>
                </a:solidFill>
              </a:rPr>
              <a:t>1. Technological system </a:t>
            </a:r>
            <a:r>
              <a:rPr lang="de-DE" sz="2400" dirty="0">
                <a:solidFill>
                  <a:srgbClr val="0070C0"/>
                </a:solidFill>
              </a:rPr>
              <a:t>(led by WP2)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559" y="2866197"/>
            <a:ext cx="6242644" cy="278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618928"/>
            <a:ext cx="2164703" cy="3313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7.1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551386"/>
            <a:ext cx="107511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7.1 Optimizing the DMMH implementation strategies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0070C0"/>
                </a:solidFill>
              </a:rPr>
              <a:t>2. Intervention manual </a:t>
            </a:r>
            <a:r>
              <a:rPr lang="de-DE" sz="2400" dirty="0">
                <a:solidFill>
                  <a:srgbClr val="0070C0"/>
                </a:solidFill>
              </a:rPr>
              <a:t>(in line with Template for Intervention Description and Replication (TIDieR) checklist)</a:t>
            </a:r>
          </a:p>
          <a:p>
            <a:pPr lvl="1"/>
            <a:endParaRPr lang="de-DE" sz="2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7.1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551386"/>
            <a:ext cx="1075117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7.1 Optimizing the DMMH implementation strategies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0070C0"/>
                </a:solidFill>
              </a:rPr>
              <a:t>3. Training and support package for clinicians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de-DE" sz="2400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0070C0"/>
                </a:solidFill>
              </a:rPr>
              <a:t>Monthly feedback on key performance indicators (use of dashboard/app, number of users, number of feedback sessions etc.)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665" y="2689731"/>
            <a:ext cx="4096695" cy="23508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909" y="2689731"/>
            <a:ext cx="3553941" cy="243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</a:t>
            </a:r>
            <a:r>
              <a:rPr lang="de-DE" sz="3200" b="1" dirty="0">
                <a:solidFill>
                  <a:srgbClr val="0070C0"/>
                </a:solidFill>
              </a:rPr>
              <a:t>7</a:t>
            </a:r>
            <a:r>
              <a:rPr lang="en-BE" sz="3200" b="1" dirty="0">
                <a:solidFill>
                  <a:srgbClr val="0070C0"/>
                </a:solidFill>
              </a:rPr>
              <a:t> – </a:t>
            </a:r>
            <a:r>
              <a:rPr lang="de-DE" sz="3200" b="1" dirty="0">
                <a:solidFill>
                  <a:srgbClr val="0070C0"/>
                </a:solidFill>
              </a:rPr>
              <a:t>Delivery of task 7.1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701128" y="1551386"/>
            <a:ext cx="1075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7.1 Optimizing the DMMH implementation strategies</a:t>
            </a:r>
          </a:p>
          <a:p>
            <a:pPr>
              <a:spcBef>
                <a:spcPts val="1200"/>
              </a:spcBef>
            </a:pPr>
            <a:r>
              <a:rPr lang="de-DE" sz="2400" b="1" dirty="0">
                <a:solidFill>
                  <a:srgbClr val="0070C0"/>
                </a:solidFill>
              </a:rPr>
              <a:t>4. </a:t>
            </a:r>
            <a:r>
              <a:rPr lang="en-US" sz="2400" b="1" dirty="0">
                <a:solidFill>
                  <a:srgbClr val="0070C0"/>
                </a:solidFill>
              </a:rPr>
              <a:t>Manualized package of </a:t>
            </a:r>
            <a:r>
              <a:rPr lang="en-US" sz="2400" b="1" dirty="0" smtClean="0">
                <a:solidFill>
                  <a:srgbClr val="0070C0"/>
                </a:solidFill>
              </a:rPr>
              <a:t>counselling </a:t>
            </a:r>
            <a:r>
              <a:rPr lang="en-US" sz="2400" b="1" dirty="0">
                <a:solidFill>
                  <a:srgbClr val="0070C0"/>
                </a:solidFill>
              </a:rPr>
              <a:t>and reminders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3" name="Textfeld 11">
            <a:extLst>
              <a:ext uri="{FF2B5EF4-FFF2-40B4-BE49-F238E27FC236}">
                <a16:creationId xmlns:a16="http://schemas.microsoft.com/office/drawing/2014/main" id="{357A4AC7-7474-DD3E-0FD8-4400C09D7BCF}"/>
              </a:ext>
            </a:extLst>
          </p:cNvPr>
          <p:cNvSpPr txBox="1"/>
          <p:nvPr/>
        </p:nvSpPr>
        <p:spPr>
          <a:xfrm>
            <a:off x="1305879" y="2776635"/>
            <a:ext cx="1571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b="1" kern="1200" dirty="0" err="1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MoMent</a:t>
            </a:r>
            <a:r>
              <a:rPr lang="en-GB" sz="1600" b="1" kern="12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</a:t>
            </a:r>
            <a:endParaRPr lang="en-GB" sz="16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solidFill>
                <a:srgbClr val="595959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4" name="Gruppieren 25">
            <a:extLst>
              <a:ext uri="{FF2B5EF4-FFF2-40B4-BE49-F238E27FC236}">
                <a16:creationId xmlns:a16="http://schemas.microsoft.com/office/drawing/2014/main" id="{F53C2740-CF70-B231-6FB9-EAADE6D81DE4}"/>
              </a:ext>
            </a:extLst>
          </p:cNvPr>
          <p:cNvGrpSpPr/>
          <p:nvPr/>
        </p:nvGrpSpPr>
        <p:grpSpPr>
          <a:xfrm>
            <a:off x="1289977" y="3120322"/>
            <a:ext cx="1380370" cy="2522575"/>
            <a:chOff x="6789143" y="3041839"/>
            <a:chExt cx="1535707" cy="2952751"/>
          </a:xfrm>
        </p:grpSpPr>
        <p:pic>
          <p:nvPicPr>
            <p:cNvPr id="6" name="Grafik 26">
              <a:extLst>
                <a:ext uri="{FF2B5EF4-FFF2-40B4-BE49-F238E27FC236}">
                  <a16:creationId xmlns:a16="http://schemas.microsoft.com/office/drawing/2014/main" id="{9D3637A9-4EC0-F40A-C5DB-6CE91B053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9561"/>
            <a:stretch/>
          </p:blipFill>
          <p:spPr>
            <a:xfrm>
              <a:off x="6789143" y="3041839"/>
              <a:ext cx="1535707" cy="2952751"/>
            </a:xfrm>
            <a:prstGeom prst="rect">
              <a:avLst/>
            </a:prstGeom>
          </p:spPr>
        </p:pic>
        <p:pic>
          <p:nvPicPr>
            <p:cNvPr id="12" name="Grafik 27">
              <a:extLst>
                <a:ext uri="{FF2B5EF4-FFF2-40B4-BE49-F238E27FC236}">
                  <a16:creationId xmlns:a16="http://schemas.microsoft.com/office/drawing/2014/main" id="{20A2804E-CBFC-37A5-4911-CEEE479E6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5143" b="15503"/>
            <a:stretch/>
          </p:blipFill>
          <p:spPr>
            <a:xfrm>
              <a:off x="7052450" y="3516156"/>
              <a:ext cx="1062850" cy="1627344"/>
            </a:xfrm>
            <a:prstGeom prst="rect">
              <a:avLst/>
            </a:prstGeom>
          </p:spPr>
        </p:pic>
      </p:grpSp>
      <p:pic>
        <p:nvPicPr>
          <p:cNvPr id="1027" name="img394429" descr="60735028-9e0c-44fa-8731-e9f7f90eaf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7" y="2776635"/>
            <a:ext cx="3713032" cy="305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g133797" descr="295207b5-a868-49aa-82cf-756af3f868a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80" y="2776635"/>
            <a:ext cx="3850489" cy="30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6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{EF9C6DBE-8DF2-C147-9220-C71D608627B5}tf10001061</Template>
  <TotalTime>115</TotalTime>
  <Words>3219</Words>
  <Application>Microsoft Office PowerPoint</Application>
  <PresentationFormat>Widescreen</PresentationFormat>
  <Paragraphs>338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van Nierop</dc:creator>
  <cp:lastModifiedBy>Reininghaus, Ulrich</cp:lastModifiedBy>
  <cp:revision>247</cp:revision>
  <dcterms:created xsi:type="dcterms:W3CDTF">2021-03-15T12:16:05Z</dcterms:created>
  <dcterms:modified xsi:type="dcterms:W3CDTF">2022-12-01T09:28:02Z</dcterms:modified>
</cp:coreProperties>
</file>